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media/image73.jpg" ContentType="image/jpg"/>
  <Override PartName="/ppt/media/image74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815" r:id="rId2"/>
  </p:sldMasterIdLst>
  <p:notesMasterIdLst>
    <p:notesMasterId r:id="rId65"/>
  </p:notesMasterIdLst>
  <p:handoutMasterIdLst>
    <p:handoutMasterId r:id="rId66"/>
  </p:handoutMasterIdLst>
  <p:sldIdLst>
    <p:sldId id="256" r:id="rId3"/>
    <p:sldId id="399" r:id="rId4"/>
    <p:sldId id="257" r:id="rId5"/>
    <p:sldId id="376" r:id="rId6"/>
    <p:sldId id="259" r:id="rId7"/>
    <p:sldId id="377" r:id="rId8"/>
    <p:sldId id="326" r:id="rId9"/>
    <p:sldId id="327" r:id="rId10"/>
    <p:sldId id="402" r:id="rId11"/>
    <p:sldId id="414" r:id="rId12"/>
    <p:sldId id="302" r:id="rId13"/>
    <p:sldId id="397" r:id="rId14"/>
    <p:sldId id="271" r:id="rId15"/>
    <p:sldId id="334" r:id="rId16"/>
    <p:sldId id="400" r:id="rId17"/>
    <p:sldId id="405" r:id="rId18"/>
    <p:sldId id="380" r:id="rId19"/>
    <p:sldId id="267" r:id="rId20"/>
    <p:sldId id="268" r:id="rId21"/>
    <p:sldId id="262" r:id="rId22"/>
    <p:sldId id="280" r:id="rId23"/>
    <p:sldId id="279" r:id="rId24"/>
    <p:sldId id="406" r:id="rId25"/>
    <p:sldId id="288" r:id="rId26"/>
    <p:sldId id="289" r:id="rId27"/>
    <p:sldId id="281" r:id="rId28"/>
    <p:sldId id="282" r:id="rId29"/>
    <p:sldId id="283" r:id="rId30"/>
    <p:sldId id="284" r:id="rId31"/>
    <p:sldId id="413" r:id="rId32"/>
    <p:sldId id="285" r:id="rId33"/>
    <p:sldId id="356" r:id="rId34"/>
    <p:sldId id="404" r:id="rId35"/>
    <p:sldId id="386" r:id="rId36"/>
    <p:sldId id="373" r:id="rId37"/>
    <p:sldId id="396" r:id="rId38"/>
    <p:sldId id="286" r:id="rId39"/>
    <p:sldId id="347" r:id="rId40"/>
    <p:sldId id="394" r:id="rId41"/>
    <p:sldId id="287" r:id="rId42"/>
    <p:sldId id="407" r:id="rId43"/>
    <p:sldId id="274" r:id="rId44"/>
    <p:sldId id="290" r:id="rId45"/>
    <p:sldId id="408" r:id="rId46"/>
    <p:sldId id="269" r:id="rId47"/>
    <p:sldId id="270" r:id="rId48"/>
    <p:sldId id="409" r:id="rId49"/>
    <p:sldId id="272" r:id="rId50"/>
    <p:sldId id="275" r:id="rId51"/>
    <p:sldId id="277" r:id="rId52"/>
    <p:sldId id="278" r:id="rId53"/>
    <p:sldId id="276" r:id="rId54"/>
    <p:sldId id="410" r:id="rId55"/>
    <p:sldId id="258" r:id="rId56"/>
    <p:sldId id="411" r:id="rId57"/>
    <p:sldId id="260" r:id="rId58"/>
    <p:sldId id="261" r:id="rId59"/>
    <p:sldId id="412" r:id="rId60"/>
    <p:sldId id="264" r:id="rId61"/>
    <p:sldId id="265" r:id="rId62"/>
    <p:sldId id="266" r:id="rId63"/>
    <p:sldId id="325" r:id="rId6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/>
    <p:restoredTop sz="94688"/>
  </p:normalViewPr>
  <p:slideViewPr>
    <p:cSldViewPr snapToGrid="0">
      <p:cViewPr varScale="1">
        <p:scale>
          <a:sx n="84" d="100"/>
          <a:sy n="84" d="100"/>
        </p:scale>
        <p:origin x="3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Taban</a:t>
            </a:r>
            <a:r>
              <a:rPr lang="en-US" b="1" dirty="0"/>
              <a:t> </a:t>
            </a:r>
            <a:r>
              <a:rPr lang="en-US" b="1" dirty="0" err="1"/>
              <a:t>Sıralama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Taban Sıralama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279000</c:v>
                </c:pt>
                <c:pt idx="1">
                  <c:v>300000</c:v>
                </c:pt>
                <c:pt idx="2">
                  <c:v>292000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AB-4C47-9CDE-0E220D4EC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5711360"/>
        <c:axId val="915706368"/>
      </c:barChart>
      <c:catAx>
        <c:axId val="91571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5706368"/>
        <c:crosses val="autoZero"/>
        <c:auto val="1"/>
        <c:lblAlgn val="ctr"/>
        <c:lblOffset val="100"/>
        <c:noMultiLvlLbl val="0"/>
      </c:catAx>
      <c:valAx>
        <c:axId val="91570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571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AA4E8-2351-408D-805B-DAB673721687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6723C-802C-4C95-A07F-0FFD2309C7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99537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EFD91-84E0-4EF1-9469-2394DE5AB8C6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94A37-2C13-4108-8DB5-CD171E1DC2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2300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99D3B-5766-4EBF-887A-23F5BC5B940E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410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4A37-2C13-4108-8DB5-CD171E1DC21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983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176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281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912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71278" y="2969631"/>
            <a:ext cx="8760460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96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3650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5112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234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774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14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1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27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5237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7475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898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4432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386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103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206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6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821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802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151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54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1EDE009-D66B-42D2-84B0-067F7678D54C}" type="datetimeFigureOut">
              <a:rPr lang="tr-TR" smtClean="0"/>
              <a:t>26.05.2023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76917-0063-41F5-A6F7-5692201733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795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mailto:ayasar@cu.edu.t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mailto:mbilgili@cu.edu.t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mailto:arozbek@cu.edu.t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mailto:kcelebi@cu.edu.t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mailto:epinar@cu.edu.t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mailto:vozbolat@cu.edu.t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mailto:anacar@cu.edu.t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mailto:iuluocak@cu.edu.t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mailto:iuluocak@cu.edu.t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481123" y="2688388"/>
            <a:ext cx="9144000" cy="1783536"/>
          </a:xfrm>
        </p:spPr>
        <p:txBody>
          <a:bodyPr>
            <a:normAutofit fontScale="90000"/>
          </a:bodyPr>
          <a:lstStyle/>
          <a:p>
            <a:pPr algn="ctr"/>
            <a:br>
              <a:rPr lang="tr-TR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</a:br>
            <a:br>
              <a:rPr lang="tr-TR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tr-TR" sz="4400" b="1" dirty="0">
                <a:solidFill>
                  <a:srgbClr val="00B0F0"/>
                </a:solidFill>
                <a:latin typeface="Arial" pitchFamily="34" charset="0"/>
                <a:cs typeface="Arial" panose="020B0604020202020204" pitchFamily="34" charset="0"/>
              </a:rPr>
              <a:t>ÇUKUROVA ÜNİVERSİTESİ </a:t>
            </a:r>
            <a:br>
              <a:rPr lang="tr-TR" sz="4400" b="1" dirty="0">
                <a:solidFill>
                  <a:srgbClr val="00B0F0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tr-TR" sz="4400" b="1" dirty="0">
                <a:solidFill>
                  <a:srgbClr val="00B0F0"/>
                </a:solidFill>
                <a:latin typeface="Arial" pitchFamily="34" charset="0"/>
                <a:cs typeface="Arial" panose="020B0604020202020204" pitchFamily="34" charset="0"/>
              </a:rPr>
              <a:t>CEYHAN MÜHENDİSLİK FAKÜLTESİ</a:t>
            </a:r>
            <a:br>
              <a:rPr lang="tr-TR" sz="4400" b="1" dirty="0">
                <a:solidFill>
                  <a:srgbClr val="00B0F0"/>
                </a:solidFill>
                <a:latin typeface="Arial" pitchFamily="34" charset="0"/>
                <a:cs typeface="Arial" panose="020B0604020202020204" pitchFamily="34" charset="0"/>
              </a:rPr>
            </a:br>
            <a:br>
              <a:rPr lang="tr-TR" sz="4400" b="1" dirty="0">
                <a:solidFill>
                  <a:srgbClr val="00B0F0"/>
                </a:solidFill>
                <a:latin typeface="Arial" pitchFamily="34" charset="0"/>
                <a:cs typeface="Arial" panose="020B0604020202020204" pitchFamily="34" charset="0"/>
              </a:rPr>
            </a:br>
            <a:br>
              <a:rPr lang="tr-TR" sz="4400" b="1" dirty="0">
                <a:solidFill>
                  <a:srgbClr val="00B0F0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tr-TR" sz="5300" b="1" dirty="0">
                <a:solidFill>
                  <a:srgbClr val="00B0F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endParaRPr lang="tr-TR" sz="53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11060" y="5437693"/>
            <a:ext cx="9144000" cy="1655762"/>
          </a:xfrm>
        </p:spPr>
        <p:txBody>
          <a:bodyPr>
            <a:normAutofit/>
          </a:bodyPr>
          <a:lstStyle/>
          <a:p>
            <a:pPr algn="ctr"/>
            <a:endParaRPr lang="tr-TR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HAZİRAN 2023</a:t>
            </a:r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871" y="108488"/>
            <a:ext cx="2056250" cy="20562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çukurova üniversitesi logo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" y="102712"/>
            <a:ext cx="2019711" cy="20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349500" y="3580156"/>
            <a:ext cx="793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HOŞ GELDİNİZ…</a:t>
            </a:r>
            <a:endParaRPr lang="tr-TR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59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5230" y="939629"/>
            <a:ext cx="10971293" cy="5322625"/>
          </a:xfrm>
        </p:spPr>
        <p:txBody>
          <a:bodyPr>
            <a:normAutofit/>
          </a:bodyPr>
          <a:lstStyle/>
          <a:p>
            <a:pPr algn="just"/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dirty="0"/>
              <a:t>2021-2022 döneminden itibaren Çukurova üniversitesi Ceyhan Mühendislik fakültesi öğrencileri ilk 3 yıl eğitimini Balcalıda bulunan merkez kampüsümüzde eğitim öğretim görmektedir. </a:t>
            </a:r>
          </a:p>
          <a:p>
            <a:pPr algn="just"/>
            <a:endParaRPr lang="tr-TR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775230" y="0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latin typeface="Times New Roman"/>
                <a:cs typeface="Times New Roman"/>
              </a:rPr>
              <a:t>ARAŞTIRMA FAALİYETLERİ</a:t>
            </a:r>
            <a:br>
              <a:rPr lang="tr-TR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A1DBDA-BB2B-B6E1-D767-ECA8126F3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6" y="0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C9DDDB-649F-78F0-CE18-CF48D34D3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16" y="56820"/>
            <a:ext cx="900000" cy="901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FCD87-6A9F-413F-95F4-A9A569353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13" y="4688629"/>
            <a:ext cx="11533880" cy="64008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94A6298-F04B-47B7-B13F-9FBE0DEE03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523501"/>
              </p:ext>
            </p:extLst>
          </p:nvPr>
        </p:nvGraphicFramePr>
        <p:xfrm>
          <a:off x="658813" y="2947246"/>
          <a:ext cx="10961638" cy="1030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 Eşlem Resmi" r:id="rId6" imgW="9524880" imgH="895320" progId="Paint.Picture.1">
                  <p:embed/>
                </p:oleObj>
              </mc:Choice>
              <mc:Fallback>
                <p:oleObj name="Bit Eşlem Resmi" r:id="rId6" imgW="9524880" imgH="89532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8813" y="2947246"/>
                        <a:ext cx="10961638" cy="1030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89406C-7B40-4E8D-A506-D3D7E75C7CA5}"/>
              </a:ext>
            </a:extLst>
          </p:cNvPr>
          <p:cNvCxnSpPr/>
          <p:nvPr/>
        </p:nvCxnSpPr>
        <p:spPr>
          <a:xfrm flipH="1">
            <a:off x="8469630" y="3886200"/>
            <a:ext cx="2940986" cy="8024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4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5230" y="939629"/>
            <a:ext cx="10971293" cy="5322625"/>
          </a:xfrm>
        </p:spPr>
        <p:txBody>
          <a:bodyPr>
            <a:normAutofit/>
          </a:bodyPr>
          <a:lstStyle/>
          <a:p>
            <a:pPr algn="just"/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üyesi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elemanlarımız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her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yıl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 İÇİ/YURT DIŞI KONGRE, SEMPOZYUM  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gibi alanlarında önde gelen bilimsel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topantılra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katılmakta ve 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VE ULUSLARARASI DÜZEYDEK</a:t>
            </a:r>
            <a:r>
              <a:rPr lang="tr-TR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US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SCI, SSCI VE A&amp;HCI ENDE</a:t>
            </a:r>
            <a:r>
              <a:rPr lang="tr-TR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KSLİ </a:t>
            </a:r>
            <a:r>
              <a:rPr lang="en-US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dergilerde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yapmaktadır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üyelerimiz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çalışma alanlarını belirlerken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yörede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bulunan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rafineriler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petrokimya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tesisleri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enerji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tesisleri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yakın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iş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birliği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içinde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olup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sanayinin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ihtiyacı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araştırma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konuları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öncelik verme ve Ü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niversite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anayi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işbirlikleri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geliştirilecek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disiplinler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arası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ortak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projeler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sayesinde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sanayinin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problemlerinin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çözümlemesinde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etkin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almak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çabası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içerisindedirler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dirty="0"/>
          </a:p>
          <a:p>
            <a:pPr algn="just"/>
            <a:endParaRPr lang="tr-TR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775230" y="0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latin typeface="Times New Roman"/>
                <a:cs typeface="Times New Roman"/>
              </a:rPr>
              <a:t>ARAŞTIRMA FAALİYETLERİ</a:t>
            </a:r>
            <a:br>
              <a:rPr lang="tr-TR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A1DBDA-BB2B-B6E1-D767-ECA8126F3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6" y="0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C9DDDB-649F-78F0-CE18-CF48D34D3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16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7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576957"/>
              </p:ext>
            </p:extLst>
          </p:nvPr>
        </p:nvGraphicFramePr>
        <p:xfrm>
          <a:off x="815248" y="154251"/>
          <a:ext cx="10832109" cy="54579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7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633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Makine Mühendisliği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3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Yayın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Uluslararası Hakemli Dergilerdeki Yayınlar (SCI / SCI-E)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13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11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Uluslararası Hakemli Dergilerdeki Yayınlar (Diğer İndeksler)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1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11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Ulusal Hakemli Dergilerdeki Yayın Sayıları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6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1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Bildiri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Uluslararası Bilimsel Toplantılarda Sunulan Bildiri Sayıları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17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11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Ulusal Bilimsel Toplantılarda Sunulan Bildiri Sayıları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-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11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Kitap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 dirty="0">
                          <a:effectLst/>
                        </a:rPr>
                        <a:t>Uluslararası Yayınevlerinde Yayımlanmış Kitaplarda Bölüm Yazarlığı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-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552"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07">
                <a:tc gridSpan="3">
                  <a:txBody>
                    <a:bodyPr/>
                    <a:lstStyle/>
                    <a:p>
                      <a:pPr algn="ctr" fontAlgn="ctr"/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116">
                <a:tc>
                  <a:txBody>
                    <a:bodyPr/>
                    <a:lstStyle/>
                    <a:p>
                      <a:pPr algn="ctr" fontAlgn="ctr"/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50" b="0" i="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116">
                <a:tc>
                  <a:txBody>
                    <a:bodyPr/>
                    <a:lstStyle/>
                    <a:p>
                      <a:pPr algn="ctr" fontAlgn="ctr"/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9552"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Kimya Mühendisliği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81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Yayın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 dirty="0">
                          <a:effectLst/>
                        </a:rPr>
                        <a:t>Uluslararası Hakemli Dergilerdeki Yayınlar (SCI / SCI-E)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811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 dirty="0">
                          <a:effectLst/>
                        </a:rPr>
                        <a:t>Uluslararası Hakemli Dergilerdeki Yayınlar (Diğer İndeksler)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-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811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 dirty="0">
                          <a:effectLst/>
                        </a:rPr>
                        <a:t>Ulusal Hakemli Dergilerdeki Yayın Sayıları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-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81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Bildiri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 dirty="0">
                          <a:effectLst/>
                        </a:rPr>
                        <a:t>Uluslararası Bilimsel Toplantılarda Sunulan Bildiri Sayıları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811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 dirty="0">
                          <a:effectLst/>
                        </a:rPr>
                        <a:t>Ulusal Bilimsel Toplantılarda Sunulan Bildiri Sayıları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3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811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Kitap</a:t>
                      </a:r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 dirty="0">
                          <a:effectLst/>
                        </a:rPr>
                        <a:t>Uluslararası Yayınevlerinde Yayımlanmış Kitaplarda Bölüm Yazarlığı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>
                          <a:effectLst/>
                        </a:rPr>
                        <a:t>1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9552"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8116">
                <a:tc gridSpan="3">
                  <a:txBody>
                    <a:bodyPr/>
                    <a:lstStyle/>
                    <a:p>
                      <a:pPr algn="ctr" fontAlgn="ctr"/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8116">
                <a:tc>
                  <a:txBody>
                    <a:bodyPr/>
                    <a:lstStyle/>
                    <a:p>
                      <a:pPr algn="ctr" fontAlgn="ctr"/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9552"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811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Toplam</a:t>
                      </a:r>
                      <a:endParaRPr lang="tr-TR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2068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Yayın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Uluslararası Hakemli Dergilerdeki Yayınlar (SCI / SCI-E)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20683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Uluslararası Hakemli Dergilerdeki Yayınlar (Diğer İndeksler)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1029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Ulusal Hakemli Dergilerdeki Yayın Sayıları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2068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>
                          <a:effectLst/>
                        </a:rPr>
                        <a:t>Bildiri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Uluslararası Bilimsel Toplantılarda Sunulan Bildiri Sayıları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20683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Ulusal Bilimsel Toplantılarda Sunulan Bildiri Sayıları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20683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>
                          <a:effectLst/>
                        </a:rPr>
                        <a:t>Kitap</a:t>
                      </a:r>
                      <a:endParaRPr lang="tr-TR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Uluslararası Yayınevlerinde Yayımlanmış Kitaplarda Bölüm Yazarlığı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2218545" y="854439"/>
            <a:ext cx="25033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2021-2022 YILI AKADEMİK YILI </a:t>
            </a:r>
          </a:p>
        </p:txBody>
      </p:sp>
    </p:spTree>
    <p:extLst>
      <p:ext uri="{BB962C8B-B14F-4D97-AF65-F5344CB8AC3E}">
        <p14:creationId xmlns:p14="http://schemas.microsoft.com/office/powerpoint/2010/main" val="3567143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4572" y="1921756"/>
            <a:ext cx="11324493" cy="3014487"/>
          </a:xfrm>
        </p:spPr>
        <p:txBody>
          <a:bodyPr>
            <a:normAutofit/>
          </a:bodyPr>
          <a:lstStyle/>
          <a:p>
            <a:pPr algn="just"/>
            <a:r>
              <a:rPr lang="tr-TR" sz="33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TÜBİTAK, Sanayi ve Teknoloji Bakanlığı  ARGE ve Tasarım Merkezleri ile KOSGEB  projelerin de   danışmanlık, hakemlik ve izleyicilik görevlerini  gerçekleştirmek</a:t>
            </a:r>
            <a:r>
              <a:rPr lang="tr-TR" sz="3300" cap="none" dirty="0">
                <a:latin typeface="Arial" panose="020B0604020202020204" pitchFamily="34" charset="0"/>
                <a:cs typeface="Arial" panose="020B0604020202020204" pitchFamily="34" charset="0"/>
              </a:rPr>
              <a:t> üzere farklı kamu kurumlarına Fakültemiz bünyesinden öğretim üyeleri  görevlendirilmektedir.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705957" y="0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latin typeface="Times New Roman"/>
                <a:cs typeface="Times New Roman"/>
              </a:rPr>
              <a:t>ARAŞTIRMA FAALİYETLERİ</a:t>
            </a:r>
            <a:br>
              <a:rPr lang="tr-TR" sz="3200" b="1" dirty="0">
                <a:solidFill>
                  <a:srgbClr val="FF0000"/>
                </a:solidFill>
                <a:latin typeface="+mn-lt"/>
              </a:rPr>
            </a:br>
            <a:endParaRPr lang="tr-TR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BCE22-B3DA-36A7-20D2-333C842DD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4" y="0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5B684-A9BA-01B1-F7D4-785409BF3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4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0279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5956" y="1323989"/>
            <a:ext cx="11096837" cy="5414648"/>
          </a:xfrm>
        </p:spPr>
        <p:txBody>
          <a:bodyPr>
            <a:normAutofit/>
          </a:bodyPr>
          <a:lstStyle/>
          <a:p>
            <a:pPr algn="just"/>
            <a:r>
              <a:rPr lang="tr-TR" sz="3400" cap="none" dirty="0">
                <a:latin typeface="Arial" panose="020B0604020202020204" pitchFamily="34" charset="0"/>
                <a:cs typeface="Arial" panose="020B0604020202020204" pitchFamily="34" charset="0"/>
              </a:rPr>
              <a:t>Öğretim Üyelerimiz, Üniversitemizin farklı Fakülteleri ile yapılan iş birlikleri ile yürütülmüş ve yürütülmekte olan başta TÜBİTAK olmak üzere çeşitli projelerde yardımcı araştırmacı olarak  görev almaktadır. </a:t>
            </a:r>
          </a:p>
          <a:p>
            <a:pPr algn="just"/>
            <a:r>
              <a:rPr lang="tr-TR" sz="3400" cap="none" dirty="0">
                <a:latin typeface="Arial" panose="020B0604020202020204" pitchFamily="34" charset="0"/>
                <a:cs typeface="Arial" panose="020B0604020202020204" pitchFamily="34" charset="0"/>
              </a:rPr>
              <a:t>TÜBİTAK 1001 </a:t>
            </a:r>
          </a:p>
          <a:p>
            <a:pPr marL="0" algn="ctr"/>
            <a:r>
              <a:rPr lang="tr-TR" sz="34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114R087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Delikli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Silindir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Plakadan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Yönteminin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Silindir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Ardındaki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Akışa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Etkisinin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Deneysel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Sayısal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İncelenmesi</a:t>
            </a:r>
            <a:r>
              <a:rPr lang="tr-TR" sz="3000" b="1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000" b="1" i="1" cap="none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Tamamlandı </a:t>
            </a:r>
            <a:endParaRPr lang="tr-TR" sz="3200" b="1" i="1" dirty="0">
              <a:solidFill>
                <a:schemeClr val="accent5"/>
              </a:solidFill>
            </a:endParaRPr>
          </a:p>
          <a:p>
            <a:pPr marL="0" algn="ctr"/>
            <a:r>
              <a:rPr lang="tr-TR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tr-TR" sz="3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</a:t>
            </a:r>
            <a:r>
              <a:rPr lang="tr-TR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3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Üy</a:t>
            </a:r>
            <a:r>
              <a:rPr lang="tr-TR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Engin PINAR</a:t>
            </a:r>
          </a:p>
          <a:p>
            <a:pPr marL="0" indent="0" algn="just">
              <a:buNone/>
            </a:pPr>
            <a:endParaRPr lang="tr-TR" sz="3000" b="1" i="1" cap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705957" y="0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latin typeface="Times New Roman"/>
                <a:cs typeface="Times New Roman"/>
              </a:rPr>
              <a:t>ARAŞTIRMA FAALİYETLERİ</a:t>
            </a:r>
            <a:br>
              <a:rPr lang="tr-TR" sz="3200" b="1" dirty="0">
                <a:solidFill>
                  <a:srgbClr val="FF0000"/>
                </a:solidFill>
                <a:latin typeface="+mn-lt"/>
              </a:rPr>
            </a:br>
            <a:endParaRPr lang="tr-TR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AFD511-E10B-7867-00B7-EBADB24BE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3" y="14068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44936C-9407-E6E0-9756-78FEDB722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16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27851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34490" y="131691"/>
            <a:ext cx="10515600" cy="1325562"/>
          </a:xfrm>
        </p:spPr>
        <p:txBody>
          <a:bodyPr>
            <a:normAutofit/>
          </a:bodyPr>
          <a:lstStyle/>
          <a:p>
            <a:pPr marL="0" algn="ctr"/>
            <a:r>
              <a:rPr lang="tr-TR" sz="3200" b="1" dirty="0">
                <a:latin typeface="Times New Roman"/>
                <a:cs typeface="Times New Roman"/>
              </a:rPr>
              <a:t>ARAŞTIRMA FAALİYETLERİ</a:t>
            </a:r>
            <a:br>
              <a:rPr lang="tr-TR" sz="3200" b="1" cap="all" dirty="0">
                <a:solidFill>
                  <a:srgbClr val="FF0000"/>
                </a:solidFill>
                <a:latin typeface="+mn-lt"/>
              </a:rPr>
            </a:br>
            <a:endParaRPr lang="tr-TR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890113" y="4705978"/>
            <a:ext cx="86043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Yardımcı Araştırmacı  Dr. </a:t>
            </a:r>
            <a:r>
              <a:rPr lang="tr-TR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</a:t>
            </a:r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Üy</a:t>
            </a:r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Engin PINAR</a:t>
            </a:r>
          </a:p>
          <a:p>
            <a:endParaRPr lang="tr-TR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 EDİYOR</a:t>
            </a:r>
            <a:endParaRPr lang="tr-TR" sz="2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14" y="3691770"/>
            <a:ext cx="10755986" cy="775035"/>
          </a:xfrm>
          <a:prstGeom prst="rect">
            <a:avLst/>
          </a:prstGeom>
        </p:spPr>
      </p:pic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6576" y="955409"/>
            <a:ext cx="5971429" cy="178095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115" y="2685027"/>
            <a:ext cx="7723809" cy="1171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586FC-3FA1-D9FE-1786-AE7623D9F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3" y="0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1489A-946F-9822-D746-F4D7AF274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88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06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90294" y="0"/>
            <a:ext cx="10515600" cy="1325562"/>
          </a:xfrm>
        </p:spPr>
        <p:txBody>
          <a:bodyPr>
            <a:normAutofit/>
          </a:bodyPr>
          <a:lstStyle/>
          <a:p>
            <a:pPr marL="0" algn="ctr"/>
            <a:r>
              <a:rPr lang="tr-TR" sz="3200" b="1" dirty="0">
                <a:latin typeface="Times New Roman"/>
                <a:cs typeface="Times New Roman"/>
              </a:rPr>
              <a:t>ARAŞTIRMA FAALİYETLERİ</a:t>
            </a:r>
            <a:br>
              <a:rPr lang="tr-TR" sz="3200" b="1" cap="all" dirty="0">
                <a:solidFill>
                  <a:srgbClr val="FF0000"/>
                </a:solidFill>
                <a:latin typeface="+mn-lt"/>
              </a:rPr>
            </a:br>
            <a:endParaRPr lang="tr-TR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3823" y="4730330"/>
            <a:ext cx="86043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Yardımcı Araştırmacı  Doç.Dr.Kerimcan ÇELEBİ</a:t>
            </a:r>
          </a:p>
          <a:p>
            <a:pPr algn="ctr"/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 EDİYOR</a:t>
            </a:r>
            <a:endParaRPr lang="tr-TR" sz="2800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6576" y="955409"/>
            <a:ext cx="5971429" cy="178095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992" y="2685027"/>
            <a:ext cx="7705932" cy="1171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3456" y="3856456"/>
            <a:ext cx="7574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Hububat Silosu ve Taşıma Sistemleri Tasarımı ve İmalatı Odaklı Doktora Programları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B64E1-0608-044C-AEE6-FF936E34E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5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EED84-A9C6-8050-1D65-CDD293650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52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65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039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latin typeface="Times New Roman"/>
                <a:cs typeface="Times New Roman"/>
              </a:rPr>
              <a:t>MÜDEK ÇALIŞMALARI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125" y="748937"/>
            <a:ext cx="7286075" cy="6037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558DC-AA3F-FB35-CFC8-D07F8704D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9" y="0"/>
            <a:ext cx="900000" cy="9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44A28-73B0-C03E-FF63-EEA90F45F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12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86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039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latin typeface="Times New Roman"/>
                <a:cs typeface="Times New Roman"/>
              </a:rPr>
              <a:t>Araştırma Altyapısı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2369" y="1069039"/>
            <a:ext cx="11127545" cy="4954555"/>
          </a:xfrm>
        </p:spPr>
        <p:txBody>
          <a:bodyPr>
            <a:normAutofit/>
          </a:bodyPr>
          <a:lstStyle/>
          <a:p>
            <a:pPr algn="just"/>
            <a:endParaRPr lang="tr-TR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Makine Mühendisliği </a:t>
            </a:r>
            <a:r>
              <a:rPr lang="tr-TR" sz="2800" cap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lisans eğitim laboratuvarları donanım açısından tamamlanmış olup, eğitim henüz atölyeler yapılamadığı için dersliklerde gerçekleştirilmektedir</a:t>
            </a:r>
            <a:r>
              <a:rPr lang="tr-TR" sz="28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Kimya Mühendisliği lisans eğitim laboratuvarları ise donanımsal olarak  henüz kurulum aşamasındadır.</a:t>
            </a:r>
          </a:p>
          <a:p>
            <a:pPr algn="just"/>
            <a:r>
              <a:rPr lang="tr-TR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Mühendislik lisans eğitiminde kullanılan bu laboratuvarların iş sağlığı ve güvenliği açısından oluşturduğu riskler göz önünde bulundurulduğu zaman bina dışına taşınması öncelikli hedeflerimiz arasındadır.</a:t>
            </a:r>
            <a:r>
              <a:rPr lang="tr-TR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456B8-F5E0-CEF7-C332-6D60CB7F9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4" y="0"/>
            <a:ext cx="900000" cy="9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731B7-18CA-382D-CDAE-062F0F4E5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24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95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4" y="468380"/>
            <a:ext cx="10364451" cy="678873"/>
          </a:xfrm>
        </p:spPr>
        <p:txBody>
          <a:bodyPr>
            <a:noAutofit/>
          </a:bodyPr>
          <a:lstStyle/>
          <a:p>
            <a:pPr algn="ctr"/>
            <a:br>
              <a:rPr lang="tr-TR" sz="3200" b="1" dirty="0">
                <a:latin typeface="Times New Roman"/>
                <a:cs typeface="Times New Roman"/>
              </a:rPr>
            </a:br>
            <a:br>
              <a:rPr lang="tr-TR" sz="3200" b="1" dirty="0">
                <a:latin typeface="Times New Roman"/>
                <a:cs typeface="Times New Roman"/>
              </a:rPr>
            </a:br>
            <a:r>
              <a:rPr lang="tr-TR" sz="3200" b="1" dirty="0">
                <a:latin typeface="Times New Roman"/>
                <a:cs typeface="Times New Roman"/>
              </a:rPr>
              <a:t>Araştırma Altyapısı Geliştirme Ve İyileştirme Çalışmaları</a:t>
            </a:r>
            <a:br>
              <a:rPr lang="tr-TR" sz="3200" b="1" dirty="0">
                <a:latin typeface="Times New Roman"/>
                <a:cs typeface="Times New Roman"/>
              </a:rPr>
            </a:br>
            <a:endParaRPr lang="tr-TR" sz="3200" b="1" dirty="0">
              <a:latin typeface="Times New Roman"/>
              <a:cs typeface="Times New Roman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56" y="1037056"/>
            <a:ext cx="11633981" cy="5460726"/>
          </a:xfrm>
        </p:spPr>
        <p:txBody>
          <a:bodyPr>
            <a:noAutofit/>
          </a:bodyPr>
          <a:lstStyle/>
          <a:p>
            <a:pPr algn="just"/>
            <a:endParaRPr lang="tr-TR" sz="26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600" cap="none" dirty="0">
                <a:latin typeface="Arial" panose="020B0604020202020204" pitchFamily="34" charset="0"/>
                <a:cs typeface="Arial" panose="020B0604020202020204" pitchFamily="34" charset="0"/>
              </a:rPr>
              <a:t>Fakültemiz ö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ncelikli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hedefleri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arasında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ülkemizin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10.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Kalkınma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Planında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belirtilen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hedeflerine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uygun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idari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personeli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öğrencisi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Dünya’da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bilim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teknoloji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alanındaki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gelişmeleri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yakından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takip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edip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mükemmelliğe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ulaşmak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amacı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katılımcı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nitelikli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anlamlı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teknoloji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üretebilme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ilkesini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benimseyen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Lisans ve özellikle  bölge sanayi kuruluşlarını  yoğun bir şekilde talep ettiği </a:t>
            </a:r>
            <a:r>
              <a:rPr lang="tr-TR" sz="2600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Lisansüstü  </a:t>
            </a:r>
            <a:r>
              <a:rPr lang="en-US" sz="2600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mezunları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kazandırmak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almaktadır</a:t>
            </a:r>
            <a:r>
              <a:rPr lang="tr-TR" sz="2600" cap="non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36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amaç ile Fakültemiz Makine Mühendisliği Bölümü Yüksek Lisans Başvurusu tamamlanmış olup, 2020-2021 Bahar yarı yılından itibaren Yüksek Lisans Eğitimine Başlamıştır.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80B5EA-E2D5-DA7F-50E6-E6752476C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2" y="0"/>
            <a:ext cx="900000" cy="9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A365AE-1903-E1EB-C7F5-85B670629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632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3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4835236" y="1015310"/>
            <a:ext cx="6774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Ceyhan Mühendislik Fakültesi, Çukurova Üniversitesi Rektörlüğü’ne bağlı olarak 11.12.2009 tarih ve 15660 sayılı Bakanlar Kurulu Kararı ile Adana ili Ceyhan ilçesinde kurulmuştur.</a:t>
            </a:r>
          </a:p>
          <a:p>
            <a:endParaRPr lang="tr-TR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44377" y="4415076"/>
            <a:ext cx="116655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Fakültemiz Bünyesinde </a:t>
            </a:r>
          </a:p>
          <a:p>
            <a:r>
              <a:rPr lang="tr-TR" sz="2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Makine Mühendisliği, </a:t>
            </a:r>
          </a:p>
          <a:p>
            <a:r>
              <a:rPr lang="tr-TR" sz="2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Kimya Mühendisliği, </a:t>
            </a:r>
          </a:p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Bölümleri bulunmaktadır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CC10C-60EE-2E92-C454-80B77A010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971783"/>
            <a:ext cx="3960000" cy="29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B808A-0D8A-D6BE-AC21-AED4107B8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7" y="48490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F7839-6828-4053-2713-62BD4BEA4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90" y="70452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97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3939" y="0"/>
            <a:ext cx="11227468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latin typeface="Times New Roman"/>
                <a:cs typeface="Times New Roman"/>
              </a:rPr>
              <a:t>Bilinirlik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710" y="1582454"/>
            <a:ext cx="11852031" cy="58804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	Fakültemiz üst yönetimi  Makine Mühendisliği ve Kimya Mühendisliği Bölümü öğretim üyelerinin de katılımı ile   Ceyhan ticaret odasına bağlı firma ziyaretleri gerçekleştirmekte.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Ceyhan’daki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mevcut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büyük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sanayi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kuruluşu</a:t>
            </a:r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BOTAŞ ve  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Ceyhan’ın ekonomisinde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etkili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</a:t>
            </a:r>
            <a:r>
              <a:rPr lang="tr-TR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 olan  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1.210 MW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kurulu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gücü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İSKEN SUGÖZÜ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Termik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Santrali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Toros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Gübre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Sanayi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Ceyhan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Tekstil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Sanayi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A.Ş. (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Ceytaş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Fransız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sermayeli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Özmaya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Sanayi</a:t>
            </a:r>
            <a:r>
              <a:rPr lang="en-US" sz="2800" cap="non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A.Ş. </a:t>
            </a:r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başta olmak üzere  birçok firma ile yakın ilişkiler kurularak hem Fakültemizin tanınırlığı sağlanmakta hem de   hibe yolu ile öğrenci laboratuvarları için çeşitli makineler temin edilmektedir. </a:t>
            </a:r>
            <a:endParaRPr lang="tr-TR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7A093-575E-00CD-37B3-F573BBB85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3" y="0"/>
            <a:ext cx="900000" cy="9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B2586-11D8-F075-E4D2-CDD4E68D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90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58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24612" y="0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latin typeface="Times New Roman"/>
                <a:cs typeface="Times New Roman"/>
              </a:rPr>
              <a:t>Eğitim-Öğretim Faaliyetleri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5636" y="1596176"/>
            <a:ext cx="11623963" cy="7436987"/>
          </a:xfrm>
        </p:spPr>
        <p:txBody>
          <a:bodyPr>
            <a:normAutofit/>
          </a:bodyPr>
          <a:lstStyle/>
          <a:p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Makine Mühendisliği ve Kimya Mühendisliği Bölümlerinde 2. ve 3. sınıf sonunda 30’ar iş günlük yaz stajı bulunmaktadır. </a:t>
            </a:r>
          </a:p>
          <a:p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Fakültemiz öncelikleri arasında Makine Mühendisliği Bölümünde, 1 dönemin tamamen staja ayrıldığı </a:t>
            </a:r>
            <a:r>
              <a:rPr lang="tr-TR" sz="2800" i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uygulamalı mühendislik </a:t>
            </a:r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eğitimine geçilmesi planlanmaktadır. </a:t>
            </a:r>
          </a:p>
          <a:p>
            <a:endParaRPr lang="tr-TR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tr-TR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96" y="5248641"/>
            <a:ext cx="3009900" cy="80962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529" y="4762866"/>
            <a:ext cx="1914525" cy="12954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676" y="4905741"/>
            <a:ext cx="2533650" cy="115252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948" y="4829541"/>
            <a:ext cx="2247900" cy="1162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92E28-484B-B723-6C89-03BB27EA0A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5" y="0"/>
            <a:ext cx="900000" cy="9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D91AE6-7043-99FE-D431-D07C923A6F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88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7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5AF7-74B1-B1B8-CBB9-12D0F18F2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760" y="555444"/>
            <a:ext cx="7654730" cy="443198"/>
          </a:xfrm>
        </p:spPr>
        <p:txBody>
          <a:bodyPr/>
          <a:lstStyle/>
          <a:p>
            <a:r>
              <a:rPr lang="tr-TR" dirty="0"/>
              <a:t>Eğitim, Teknik Gezi ve Sosyal Faaliyetler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55FD3-8522-FAC8-E81F-B085CA560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60" y="1046601"/>
            <a:ext cx="7200000" cy="538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F33889-14A6-58ED-D98D-3B7536531FA5}"/>
              </a:ext>
            </a:extLst>
          </p:cNvPr>
          <p:cNvSpPr txBox="1">
            <a:spLocks/>
          </p:cNvSpPr>
          <p:nvPr/>
        </p:nvSpPr>
        <p:spPr>
          <a:xfrm>
            <a:off x="2517929" y="6428602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Ç.Ü. Teknokent Gezisi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6C90F-A810-CD35-7A77-40A9690B6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3" y="0"/>
            <a:ext cx="900000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6CA93-1CFA-8381-BFDA-88577493A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6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9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C1DEA1-930C-3349-2136-A7AF79A04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60" y="1153200"/>
            <a:ext cx="7200000" cy="54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B8EF7A-4DCB-2BAF-934C-0973E0E4DF0F}"/>
              </a:ext>
            </a:extLst>
          </p:cNvPr>
          <p:cNvSpPr txBox="1">
            <a:spLocks/>
          </p:cNvSpPr>
          <p:nvPr/>
        </p:nvSpPr>
        <p:spPr>
          <a:xfrm>
            <a:off x="2517929" y="65532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ABB Raylı Sistemler Gezisi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6CD80-B38F-6DC4-3F28-5E392C25D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2" y="58151"/>
            <a:ext cx="900000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FA594-1BA0-86ED-67CB-820108F60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88" y="59199"/>
            <a:ext cx="900000" cy="9013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E71280-C42C-9679-A815-108FFCA50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345" y="623602"/>
            <a:ext cx="7654730" cy="443198"/>
          </a:xfrm>
        </p:spPr>
        <p:txBody>
          <a:bodyPr/>
          <a:lstStyle/>
          <a:p>
            <a:pPr algn="ctr"/>
            <a:r>
              <a:rPr lang="tr-TR" dirty="0"/>
              <a:t>Eğitim, Teknik Gezi ve Sosyal Faaliyetler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71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B8EF7A-4DCB-2BAF-934C-0973E0E4DF0F}"/>
              </a:ext>
            </a:extLst>
          </p:cNvPr>
          <p:cNvSpPr txBox="1">
            <a:spLocks/>
          </p:cNvSpPr>
          <p:nvPr/>
        </p:nvSpPr>
        <p:spPr>
          <a:xfrm>
            <a:off x="2517929" y="65532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TEMSA Gezisi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6CD80-B38F-6DC4-3F28-5E392C25D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3" y="0"/>
            <a:ext cx="900000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FA594-1BA0-86ED-67CB-820108F60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84" y="56820"/>
            <a:ext cx="900000" cy="9013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E71280-C42C-9679-A815-108FFCA50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345" y="623602"/>
            <a:ext cx="7654730" cy="443198"/>
          </a:xfrm>
        </p:spPr>
        <p:txBody>
          <a:bodyPr/>
          <a:lstStyle/>
          <a:p>
            <a:pPr algn="ctr"/>
            <a:r>
              <a:rPr lang="tr-TR" dirty="0"/>
              <a:t>Eğitim, Teknik Gezi ve Sosyal Faaliyetler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7984F-9730-46E5-BFA3-33E83212C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25" y="1090568"/>
            <a:ext cx="7200000" cy="54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4684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B8EF7A-4DCB-2BAF-934C-0973E0E4DF0F}"/>
              </a:ext>
            </a:extLst>
          </p:cNvPr>
          <p:cNvSpPr txBox="1">
            <a:spLocks/>
          </p:cNvSpPr>
          <p:nvPr/>
        </p:nvSpPr>
        <p:spPr>
          <a:xfrm>
            <a:off x="2209800" y="6562166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DİTAŞ Gezisi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6CD80-B38F-6DC4-3F28-5E392C25D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5" y="0"/>
            <a:ext cx="900000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FA594-1BA0-86ED-67CB-820108F60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4" y="56820"/>
            <a:ext cx="900000" cy="9013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E71280-C42C-9679-A815-108FFCA50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345" y="623602"/>
            <a:ext cx="7654730" cy="443198"/>
          </a:xfrm>
        </p:spPr>
        <p:txBody>
          <a:bodyPr/>
          <a:lstStyle/>
          <a:p>
            <a:pPr algn="ctr"/>
            <a:r>
              <a:rPr lang="tr-TR" dirty="0"/>
              <a:t>Eğitim, Teknik Gezi ve Sosyal Faaliyetler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55473-99AB-46EB-8981-B0ECC53AE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45" y="1153200"/>
            <a:ext cx="7200000" cy="54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2161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5AF7-74B1-B1B8-CBB9-12D0F18F2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760" y="651844"/>
            <a:ext cx="7654730" cy="443198"/>
          </a:xfrm>
        </p:spPr>
        <p:txBody>
          <a:bodyPr/>
          <a:lstStyle/>
          <a:p>
            <a:r>
              <a:rPr lang="tr-TR" dirty="0"/>
              <a:t>Eğitim, Teknik Gezi ve Sosyal Faaliyetler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F7C39-96F1-A538-63E1-E07292C66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153200"/>
            <a:ext cx="7200000" cy="54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EF02ED-3952-EA08-841C-1C63A96F0048}"/>
              </a:ext>
            </a:extLst>
          </p:cNvPr>
          <p:cNvSpPr txBox="1">
            <a:spLocks/>
          </p:cNvSpPr>
          <p:nvPr/>
        </p:nvSpPr>
        <p:spPr>
          <a:xfrm>
            <a:off x="2488966" y="65532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BOTAŞ Yangın Eğitimi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E18DA-BF07-79DA-4E11-CDECFDF1F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7" y="0"/>
            <a:ext cx="900000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E41B1-F702-CAE1-1A7D-ECD43E4E5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20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60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5AF7-74B1-B1B8-CBB9-12D0F18F2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760" y="575644"/>
            <a:ext cx="7654730" cy="443198"/>
          </a:xfrm>
        </p:spPr>
        <p:txBody>
          <a:bodyPr/>
          <a:lstStyle/>
          <a:p>
            <a:r>
              <a:rPr lang="tr-TR" dirty="0"/>
              <a:t>Eğitim, Teknik Gezi ve Sosyal Faaliyetler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37F4B4-5DC2-E09E-F36D-0BC00B6F40F1}"/>
              </a:ext>
            </a:extLst>
          </p:cNvPr>
          <p:cNvSpPr txBox="1">
            <a:spLocks/>
          </p:cNvSpPr>
          <p:nvPr/>
        </p:nvSpPr>
        <p:spPr>
          <a:xfrm>
            <a:off x="2455314" y="6504802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Doğu Akdeniz Kariyer Forumu Gezisi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440F1-3519-D043-A42B-66387985B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14" y="1095000"/>
            <a:ext cx="7200000" cy="538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8A8B60-58D8-7622-9B17-D0943C850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3" y="0"/>
            <a:ext cx="900000" cy="9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09561-D7FE-11E0-844A-C414DDD93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52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5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5AF7-74B1-B1B8-CBB9-12D0F18F2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760" y="657559"/>
            <a:ext cx="7654730" cy="443198"/>
          </a:xfrm>
        </p:spPr>
        <p:txBody>
          <a:bodyPr/>
          <a:lstStyle/>
          <a:p>
            <a:r>
              <a:rPr lang="tr-TR" dirty="0"/>
              <a:t>Eğitim, Teknik Gezi ve Sosyal Faaliyetler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CC6D2-505E-C967-F590-29E04ABB5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43000"/>
            <a:ext cx="7200000" cy="53857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64A7D9-2539-4B0F-C7AB-592693A81C01}"/>
              </a:ext>
            </a:extLst>
          </p:cNvPr>
          <p:cNvSpPr txBox="1">
            <a:spLocks/>
          </p:cNvSpPr>
          <p:nvPr/>
        </p:nvSpPr>
        <p:spPr>
          <a:xfrm>
            <a:off x="2742467" y="65532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CNC ve Torna Eğitimi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6CBC2-4BA1-7C2F-2F3D-F1D9A6C93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5" y="0"/>
            <a:ext cx="900000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496840-FB7B-DC37-18F1-A93E62F9E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482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99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5AF7-74B1-B1B8-CBB9-12D0F18F2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760" y="809959"/>
            <a:ext cx="7654730" cy="443198"/>
          </a:xfrm>
        </p:spPr>
        <p:txBody>
          <a:bodyPr/>
          <a:lstStyle/>
          <a:p>
            <a:r>
              <a:rPr lang="tr-TR" dirty="0"/>
              <a:t>Eğitim, Teknik Gezi ve Sosyal Faaliyetler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41F3C-5F7C-A058-5B5F-8AE3094290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2122200"/>
            <a:ext cx="7200000" cy="405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4F183F-AEC7-C9C1-B149-0D6E69C6A5B6}"/>
              </a:ext>
            </a:extLst>
          </p:cNvPr>
          <p:cNvSpPr txBox="1">
            <a:spLocks/>
          </p:cNvSpPr>
          <p:nvPr/>
        </p:nvSpPr>
        <p:spPr>
          <a:xfrm>
            <a:off x="2464692" y="6200002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Kaynak Eğitimi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067E1-E6C2-7267-29D7-7E756E59C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" y="0"/>
            <a:ext cx="900000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202717-1E5A-7A35-1E15-3D1526B50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3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9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79565" y="1657663"/>
            <a:ext cx="10432869" cy="4152276"/>
          </a:xfrm>
          <a:noFill/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br>
              <a:rPr lang="tr-TR" sz="3100" cap="none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tr-TR" sz="31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Çukurov</a:t>
            </a:r>
            <a:r>
              <a:rPr lang="tr-TR" sz="3100" cap="none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Üniversitesi, Ceyhan Mühendislik Fakültesi, </a:t>
            </a:r>
            <a:r>
              <a:rPr lang="tr-TR" sz="31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Bakü-Tiflis-Ceyhan ve Kerkük-Yumurtalık Petrol Boru Hatları ile birlikte Kurulan “</a:t>
            </a:r>
            <a:r>
              <a:rPr lang="tr-TR" sz="31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Ceyhan Enerji İhtisas Endüstri Bölgesi</a:t>
            </a:r>
            <a:r>
              <a:rPr lang="tr-TR" sz="31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”,  “</a:t>
            </a:r>
            <a:r>
              <a:rPr lang="tr-TR" sz="31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Yumurtalık Serbest Bölgesi </a:t>
            </a:r>
            <a:r>
              <a:rPr lang="tr-TR" sz="31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ile “ </a:t>
            </a:r>
            <a:r>
              <a:rPr lang="tr-TR" sz="31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Kimya Sektör Yatırımlarını</a:t>
            </a:r>
            <a:r>
              <a:rPr lang="tr-TR" sz="31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kapsayan jeopolitik açıdan çok önemli bir bölgede yer almakla birlikte, aynı zamanda da Adana Organize Sanayii ve yeni kurulma aşamasında olan Ceyhan organize sanayi ile iç içedir. </a:t>
            </a:r>
            <a:br>
              <a:rPr lang="tr-TR" sz="31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</a:br>
            <a:br>
              <a:rPr lang="tr-TR" b="1" dirty="0"/>
            </a:br>
            <a:endParaRPr lang="tr-TR" b="1" dirty="0"/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48590" y="-1"/>
            <a:ext cx="11894820" cy="1200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3100" b="1" dirty="0">
                <a:latin typeface="Times New Roman"/>
                <a:cs typeface="Times New Roman"/>
              </a:rPr>
              <a:t>FAKÜLTEMİZİN BÖLGESEL ÖNEMİ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6327D-9386-0A5C-B07A-7B1CF119D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0"/>
            <a:ext cx="900000" cy="9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6C4CCE-B299-D971-9823-BF5F2AF49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410" y="7691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183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5AF7-74B1-B1B8-CBB9-12D0F18F2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760" y="809959"/>
            <a:ext cx="7654730" cy="443198"/>
          </a:xfrm>
        </p:spPr>
        <p:txBody>
          <a:bodyPr/>
          <a:lstStyle/>
          <a:p>
            <a:r>
              <a:rPr lang="tr-TR" dirty="0"/>
              <a:t>Eğitim, Teknik Gezi ve Sosyal Faaliyetler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41F3C-5F7C-A058-5B5F-8AE3094290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000" y="1253157"/>
            <a:ext cx="3780000" cy="50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4F183F-AEC7-C9C1-B149-0D6E69C6A5B6}"/>
              </a:ext>
            </a:extLst>
          </p:cNvPr>
          <p:cNvSpPr txBox="1">
            <a:spLocks/>
          </p:cNvSpPr>
          <p:nvPr/>
        </p:nvSpPr>
        <p:spPr>
          <a:xfrm>
            <a:off x="2268635" y="6390776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sz="1800" dirty="0"/>
              <a:t>Tahribatsız Muayene Eğitimi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067E1-E6C2-7267-29D7-7E756E59C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" y="0"/>
            <a:ext cx="900000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202717-1E5A-7A35-1E15-3D1526B50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3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46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5AF7-74B1-B1B8-CBB9-12D0F18F2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760" y="809959"/>
            <a:ext cx="7654730" cy="443198"/>
          </a:xfrm>
        </p:spPr>
        <p:txBody>
          <a:bodyPr/>
          <a:lstStyle/>
          <a:p>
            <a:r>
              <a:rPr lang="tr-TR" dirty="0"/>
              <a:t>Eğitim, Teknik Gezi ve Sosyal Faaliyetler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4F183F-AEC7-C9C1-B149-0D6E69C6A5B6}"/>
              </a:ext>
            </a:extLst>
          </p:cNvPr>
          <p:cNvSpPr txBox="1">
            <a:spLocks/>
          </p:cNvSpPr>
          <p:nvPr/>
        </p:nvSpPr>
        <p:spPr>
          <a:xfrm>
            <a:off x="2209800" y="6180386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sz="1800" dirty="0"/>
              <a:t>Mezuniyet Töreni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067E1-E6C2-7267-29D7-7E756E59C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8" y="0"/>
            <a:ext cx="900000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202717-1E5A-7A35-1E15-3D1526B50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88" y="56820"/>
            <a:ext cx="900000" cy="901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6E8F5-B441-4030-93B3-D870932776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82297"/>
            <a:ext cx="2560320" cy="45538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61972-7271-4811-AA61-44CEAF2B0D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84511"/>
            <a:ext cx="2560320" cy="45516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4546DF-51EA-40CD-8493-BBF0A41C1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382296"/>
            <a:ext cx="2560320" cy="45538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4183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44" y="1662552"/>
            <a:ext cx="3600000" cy="468000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Resim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66" y="1662552"/>
            <a:ext cx="3600000" cy="468000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1006112" y="232754"/>
            <a:ext cx="10364451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Eğitim, Teknik Gezi ve Sosyal Faaliyetler</a:t>
            </a:r>
            <a:endParaRPr lang="tr-TR" sz="3200" b="1" dirty="0">
              <a:solidFill>
                <a:srgbClr val="FF0000"/>
              </a:solidFill>
              <a:latin typeface="+mn-lt"/>
            </a:endParaRPr>
          </a:p>
          <a:p>
            <a:endParaRPr lang="tr-TR" sz="3200" dirty="0"/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36059" y="6188450"/>
            <a:ext cx="10364451" cy="81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b="1" dirty="0">
                <a:latin typeface="Times New Roman"/>
                <a:cs typeface="Times New Roman"/>
              </a:rPr>
              <a:t>Ceyhan Kampüsü Futbol Turnuvası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F3E56-5DA0-FC18-4212-48C503BEB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9" y="0"/>
            <a:ext cx="900000" cy="9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0BBDE-9692-37F3-B7BB-0ED3BF3D3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360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 txBox="1">
            <a:spLocks/>
          </p:cNvSpPr>
          <p:nvPr/>
        </p:nvSpPr>
        <p:spPr>
          <a:xfrm>
            <a:off x="1145195" y="6098987"/>
            <a:ext cx="10364451" cy="81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b="1" dirty="0">
                <a:latin typeface="Times New Roman"/>
                <a:cs typeface="Times New Roman"/>
              </a:rPr>
              <a:t>Fidan Dikim Etkinliği </a:t>
            </a:r>
          </a:p>
        </p:txBody>
      </p:sp>
      <p:pic>
        <p:nvPicPr>
          <p:cNvPr id="6146" name="Picture 2" descr="https://ceyhanmf.cu.edu.tr/storage/anamenu_icerikleri/Foto%C4%9Fraflar/Sosyal%20Faaliyetler/fidan%20dikim%20(11.11.2019)/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50" y="1962380"/>
            <a:ext cx="4673269" cy="35049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eyhanmf.cu.edu.tr/storage/anamenu_icerikleri/Foto%C4%9Fraflar/Sosyal%20Faaliyetler/fidan%20dikim%20(11.11.2019)/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8" y="1315601"/>
            <a:ext cx="2904998" cy="5164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ceyhanmf.cu.edu.tr/storage/anamenu_icerikleri/Foto%C4%9Fraflar/Sosyal%20Faaliyetler/fidan%20dikim%20(11.11.2019)/1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02" y="1842380"/>
            <a:ext cx="3083161" cy="411088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CF6146E7-9643-5009-E934-1F68424E7587}"/>
              </a:ext>
            </a:extLst>
          </p:cNvPr>
          <p:cNvSpPr txBox="1">
            <a:spLocks/>
          </p:cNvSpPr>
          <p:nvPr/>
        </p:nvSpPr>
        <p:spPr>
          <a:xfrm>
            <a:off x="1006112" y="232754"/>
            <a:ext cx="10364451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Eğitim, Teknik Gezi ve Sosyal Faaliyetler</a:t>
            </a:r>
            <a:endParaRPr lang="tr-TR" sz="3200" b="1" dirty="0">
              <a:solidFill>
                <a:srgbClr val="FF0000"/>
              </a:solidFill>
              <a:latin typeface="+mn-lt"/>
            </a:endParaRPr>
          </a:p>
          <a:p>
            <a:endParaRPr lang="tr-TR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36EC4-5258-42CB-7B06-5F7EDCE4F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3" y="0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5B0328-0515-31E6-F6D2-440A3381E5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52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82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 txBox="1">
            <a:spLocks/>
          </p:cNvSpPr>
          <p:nvPr/>
        </p:nvSpPr>
        <p:spPr>
          <a:xfrm>
            <a:off x="739221" y="5418666"/>
            <a:ext cx="3167504" cy="81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b="1" dirty="0">
                <a:latin typeface="Times New Roman"/>
                <a:cs typeface="Times New Roman"/>
              </a:rPr>
              <a:t>Fidan Dikim Etkinliği</a:t>
            </a:r>
          </a:p>
        </p:txBody>
      </p:sp>
      <p:pic>
        <p:nvPicPr>
          <p:cNvPr id="3074" name="Picture 2" descr="https://ceyhanmf.cu.edu.tr/storage/anamenu_icerikleri/Foto%C4%9Fraflar/Sosyal%20Faaliyetler/0uzexsrAkG63tC4sDRw7xqDGIkY6dfj4GXXHl4pU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23" y="1727108"/>
            <a:ext cx="4800000" cy="360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eyhanmf.cu.edu.tr/storage/anamenu_icerikleri/Foto%C4%9Fraflar/Sosyal%20Faaliyetler/8aXqsTdXdNo7vP7BsBvV4nrTRCmoJLArgKRaa56Y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63" y="1727108"/>
            <a:ext cx="4800000" cy="360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2ABF130B-7426-0550-FCCF-A4E66091DBDC}"/>
              </a:ext>
            </a:extLst>
          </p:cNvPr>
          <p:cNvSpPr txBox="1">
            <a:spLocks/>
          </p:cNvSpPr>
          <p:nvPr/>
        </p:nvSpPr>
        <p:spPr>
          <a:xfrm>
            <a:off x="1006112" y="232754"/>
            <a:ext cx="10364451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Eğitim, Teknik Gezi ve Sosyal Faaliyetler</a:t>
            </a:r>
            <a:endParaRPr lang="tr-TR" sz="3200" b="1" dirty="0">
              <a:solidFill>
                <a:srgbClr val="FF0000"/>
              </a:solidFill>
              <a:latin typeface="+mn-lt"/>
            </a:endParaRPr>
          </a:p>
          <a:p>
            <a:endParaRPr lang="tr-TR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52EB5-462C-1AF5-0093-DF1B64B1E8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7" y="0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8F8CF1-C2D4-7275-A9A9-2FC455EC3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58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62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7" y="1583511"/>
            <a:ext cx="5400000" cy="46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Resim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84" y="1555380"/>
            <a:ext cx="5400000" cy="46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-751723" y="6236817"/>
            <a:ext cx="6312789" cy="81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b="1" dirty="0">
                <a:latin typeface="Times New Roman"/>
                <a:cs typeface="Times New Roman"/>
              </a:rPr>
              <a:t>Öğrenci Dinlenme </a:t>
            </a:r>
            <a:r>
              <a:rPr lang="tr-TR" sz="1800" b="1" dirty="0" err="1">
                <a:latin typeface="Times New Roman"/>
                <a:cs typeface="Times New Roman"/>
              </a:rPr>
              <a:t>KamelyalarI</a:t>
            </a:r>
            <a:endParaRPr lang="tr-TR" sz="1800" b="1" dirty="0">
              <a:latin typeface="Times New Roman"/>
              <a:cs typeface="Times New Roman"/>
            </a:endParaRP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D5F344D7-144F-76DA-8EEE-29CB791E572F}"/>
              </a:ext>
            </a:extLst>
          </p:cNvPr>
          <p:cNvSpPr txBox="1">
            <a:spLocks/>
          </p:cNvSpPr>
          <p:nvPr/>
        </p:nvSpPr>
        <p:spPr>
          <a:xfrm>
            <a:off x="1006112" y="232754"/>
            <a:ext cx="10364451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Eğitim, Teknik Gezi ve Sosyal Faaliyetler</a:t>
            </a:r>
            <a:endParaRPr lang="tr-TR" sz="3200" b="1" dirty="0">
              <a:solidFill>
                <a:srgbClr val="FF0000"/>
              </a:solidFill>
              <a:latin typeface="+mn-lt"/>
            </a:endParaRPr>
          </a:p>
          <a:p>
            <a:endParaRPr lang="tr-TR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D52E4-AE3E-0C76-8EB2-D8D58343F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5" y="0"/>
            <a:ext cx="900000" cy="9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B8D10C-B954-9969-78DE-899B313B1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4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 txBox="1">
            <a:spLocks/>
          </p:cNvSpPr>
          <p:nvPr/>
        </p:nvSpPr>
        <p:spPr>
          <a:xfrm>
            <a:off x="405557" y="381554"/>
            <a:ext cx="10364451" cy="1356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tr-TR" sz="3200" b="1" dirty="0">
              <a:solidFill>
                <a:srgbClr val="FF0000"/>
              </a:solidFill>
            </a:endParaRPr>
          </a:p>
          <a:p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076911" y="1059906"/>
            <a:ext cx="10364451" cy="81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tr-TR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07" y="1598087"/>
            <a:ext cx="5703066" cy="42772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23" y="1598087"/>
            <a:ext cx="5703064" cy="42772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Unvan 1">
            <a:extLst>
              <a:ext uri="{FF2B5EF4-FFF2-40B4-BE49-F238E27FC236}">
                <a16:creationId xmlns:a16="http://schemas.microsoft.com/office/drawing/2014/main" id="{A7A9817F-9431-AF40-8821-B05C5888DD09}"/>
              </a:ext>
            </a:extLst>
          </p:cNvPr>
          <p:cNvSpPr txBox="1">
            <a:spLocks/>
          </p:cNvSpPr>
          <p:nvPr/>
        </p:nvSpPr>
        <p:spPr>
          <a:xfrm>
            <a:off x="1006112" y="232754"/>
            <a:ext cx="10364451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Eğitim, Teknik Gezi ve Sosyal Faaliyetler</a:t>
            </a:r>
            <a:endParaRPr lang="tr-TR" sz="3200" b="1" dirty="0">
              <a:solidFill>
                <a:srgbClr val="FF0000"/>
              </a:solidFill>
              <a:latin typeface="+mn-lt"/>
            </a:endParaRPr>
          </a:p>
          <a:p>
            <a:endParaRPr lang="tr-TR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A7F69-EF37-3F98-DFC0-35DA1859A128}"/>
              </a:ext>
            </a:extLst>
          </p:cNvPr>
          <p:cNvSpPr txBox="1"/>
          <p:nvPr/>
        </p:nvSpPr>
        <p:spPr>
          <a:xfrm>
            <a:off x="204207" y="604423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latin typeface="Times New Roman"/>
                <a:cs typeface="Times New Roman"/>
              </a:rPr>
              <a:t>Fakültemiz Kiralık Bisikletleri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E97F3-E00D-900D-9417-E3679233E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9" y="0"/>
            <a:ext cx="900000" cy="9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F52E00-B636-7899-A6E1-4F2D45146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53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8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D0E3F-7D19-A6C2-395C-C289AE67F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0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E3EB7-92C4-C913-9659-9212CFCB6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84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62B566-65FB-E186-2E5D-5610A43367E8}"/>
              </a:ext>
            </a:extLst>
          </p:cNvPr>
          <p:cNvSpPr txBox="1">
            <a:spLocks/>
          </p:cNvSpPr>
          <p:nvPr/>
        </p:nvSpPr>
        <p:spPr>
          <a:xfrm>
            <a:off x="2810827" y="598391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6630FA-6D18-4931-913D-51358A669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04930"/>
            <a:ext cx="7200000" cy="54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42D0558-4B16-4CB4-BCDF-8DDD645E5258}"/>
              </a:ext>
            </a:extLst>
          </p:cNvPr>
          <p:cNvSpPr txBox="1">
            <a:spLocks/>
          </p:cNvSpPr>
          <p:nvPr/>
        </p:nvSpPr>
        <p:spPr>
          <a:xfrm>
            <a:off x="2438400" y="6510449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Eğitim Binamız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65398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4" y="1690688"/>
            <a:ext cx="5760000" cy="43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Resim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36" y="1690688"/>
            <a:ext cx="5760000" cy="43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162264" y="6010688"/>
            <a:ext cx="5397171" cy="81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b="1" dirty="0">
                <a:latin typeface="Times New Roman"/>
                <a:cs typeface="Times New Roman"/>
              </a:rPr>
              <a:t>Dersliklerimiz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24A064-B391-F5DF-BDF3-E7CB2FA9E3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613" y="-361950"/>
            <a:ext cx="10364787" cy="15954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78B87-D363-630B-0335-32E74F0C9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4" y="0"/>
            <a:ext cx="900000" cy="9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E1BF6-B6D7-C1D1-312E-089E45A113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88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4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 txBox="1">
            <a:spLocks/>
          </p:cNvSpPr>
          <p:nvPr/>
        </p:nvSpPr>
        <p:spPr>
          <a:xfrm>
            <a:off x="-124997" y="5715893"/>
            <a:ext cx="3044435" cy="1356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b="1" dirty="0">
                <a:latin typeface="Times New Roman"/>
                <a:cs typeface="Times New Roman"/>
              </a:rPr>
              <a:t>KÜTÜPHANEMİZ</a:t>
            </a:r>
          </a:p>
          <a:p>
            <a:endParaRPr lang="tr-TR" sz="3200" b="1" dirty="0">
              <a:solidFill>
                <a:srgbClr val="FF0000"/>
              </a:solidFill>
            </a:endParaRPr>
          </a:p>
          <a:p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076911" y="1059906"/>
            <a:ext cx="10364451" cy="81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tr-TR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4" y="1462836"/>
            <a:ext cx="5585090" cy="41888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29" y="1462835"/>
            <a:ext cx="5585090" cy="41888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A351EE9-051C-3496-28EA-5DE7087D4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613" y="-361950"/>
            <a:ext cx="10364787" cy="15954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6C569-C674-FFEC-77B9-932EBFAF45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1" y="0"/>
            <a:ext cx="900000" cy="9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9F7360-6B19-CC74-864B-24CBC64CDB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88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3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148590" y="-1"/>
            <a:ext cx="11894820" cy="1200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latin typeface="Times New Roman"/>
                <a:cs typeface="Times New Roman"/>
              </a:rPr>
              <a:t>FAKÜLTEMİZİN BÖLGESEL ÖNEMİ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872" y="1060069"/>
            <a:ext cx="5705366" cy="5661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49BCA9-ACBC-6880-0037-BDC33229A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3" y="0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0FA88-8423-2F02-BFE1-7B63767EC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52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559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D0E3F-7D19-A6C2-395C-C289AE67F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3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E3EB7-92C4-C913-9659-9212CFCB6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4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62B566-65FB-E186-2E5D-5610A43367E8}"/>
              </a:ext>
            </a:extLst>
          </p:cNvPr>
          <p:cNvSpPr txBox="1">
            <a:spLocks/>
          </p:cNvSpPr>
          <p:nvPr/>
        </p:nvSpPr>
        <p:spPr>
          <a:xfrm>
            <a:off x="2815538" y="61802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EF1C8-C73A-421C-8C1C-6266777F1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59" y="1113895"/>
            <a:ext cx="7200000" cy="54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EA155BF-6F95-4437-9500-AAFA17FDBB6E}"/>
              </a:ext>
            </a:extLst>
          </p:cNvPr>
          <p:cNvSpPr txBox="1">
            <a:spLocks/>
          </p:cNvSpPr>
          <p:nvPr/>
        </p:nvSpPr>
        <p:spPr>
          <a:xfrm>
            <a:off x="2460831" y="6542317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Laboratuvar Binamız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2418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B74C93-81EC-81D6-E099-D3BCCE80F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58" y="1153200"/>
            <a:ext cx="7200000" cy="54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D0E3F-7D19-A6C2-395C-C289AE67F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5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E3EB7-92C4-C913-9659-9212CFCB67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86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62B566-65FB-E186-2E5D-5610A43367E8}"/>
              </a:ext>
            </a:extLst>
          </p:cNvPr>
          <p:cNvSpPr txBox="1">
            <a:spLocks/>
          </p:cNvSpPr>
          <p:nvPr/>
        </p:nvSpPr>
        <p:spPr>
          <a:xfrm>
            <a:off x="2815538" y="64088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9F569F-FE56-0B72-4C59-7ED94E1A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5" r="45000" b="2974"/>
          <a:stretch/>
        </p:blipFill>
        <p:spPr>
          <a:xfrm>
            <a:off x="3581400" y="1219200"/>
            <a:ext cx="5029200" cy="4953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9ACF0-A551-CE91-40DB-953C0B80B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5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EFF94-D9A3-4139-C797-B61D8E700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4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467DF9-1E0E-716C-FAE4-A3CCA2368FC2}"/>
              </a:ext>
            </a:extLst>
          </p:cNvPr>
          <p:cNvSpPr txBox="1">
            <a:spLocks/>
          </p:cNvSpPr>
          <p:nvPr/>
        </p:nvSpPr>
        <p:spPr>
          <a:xfrm>
            <a:off x="2815538" y="67517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99D797-E0FD-FC0C-14AD-82BD17E02573}"/>
              </a:ext>
            </a:extLst>
          </p:cNvPr>
          <p:cNvSpPr txBox="1">
            <a:spLocks/>
          </p:cNvSpPr>
          <p:nvPr/>
        </p:nvSpPr>
        <p:spPr>
          <a:xfrm>
            <a:off x="3546670" y="6200002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CNC Torna Makinesi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9899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9ACF0-A551-CE91-40DB-953C0B80B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3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EFF94-D9A3-4139-C797-B61D8E700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20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467DF9-1E0E-716C-FAE4-A3CCA2368FC2}"/>
              </a:ext>
            </a:extLst>
          </p:cNvPr>
          <p:cNvSpPr txBox="1">
            <a:spLocks/>
          </p:cNvSpPr>
          <p:nvPr/>
        </p:nvSpPr>
        <p:spPr>
          <a:xfrm>
            <a:off x="2815538" y="60659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99D797-E0FD-FC0C-14AD-82BD17E02573}"/>
              </a:ext>
            </a:extLst>
          </p:cNvPr>
          <p:cNvSpPr txBox="1">
            <a:spLocks/>
          </p:cNvSpPr>
          <p:nvPr/>
        </p:nvSpPr>
        <p:spPr>
          <a:xfrm>
            <a:off x="2496000" y="6524183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Universal Torna Eğitim Sınıfı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32ADA-C41B-4B5E-AEC7-54E588A8B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60" y="1066032"/>
            <a:ext cx="7200000" cy="54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1138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5127B4-8CB6-14B5-54EF-F588978F2A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2"/>
          <a:stretch/>
        </p:blipFill>
        <p:spPr>
          <a:xfrm>
            <a:off x="2496000" y="1219201"/>
            <a:ext cx="7200000" cy="49181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2B043-E45E-BB6F-AFD5-644F97237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1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EA8BD-491F-5BAE-E1A1-12F244169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15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FE1120-A482-0EB3-C379-17DFEB7DE288}"/>
              </a:ext>
            </a:extLst>
          </p:cNvPr>
          <p:cNvSpPr txBox="1">
            <a:spLocks/>
          </p:cNvSpPr>
          <p:nvPr/>
        </p:nvSpPr>
        <p:spPr>
          <a:xfrm>
            <a:off x="2815538" y="67517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29966-6717-D0B9-7D0E-3AD5A9D5BCA1}"/>
              </a:ext>
            </a:extLst>
          </p:cNvPr>
          <p:cNvSpPr txBox="1">
            <a:spLocks/>
          </p:cNvSpPr>
          <p:nvPr/>
        </p:nvSpPr>
        <p:spPr>
          <a:xfrm>
            <a:off x="2464692" y="6200002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Darbe Test Cihazı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06471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AD9A4B-B854-432C-8467-3DFE6B36CD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/>
        </p:blipFill>
        <p:spPr>
          <a:xfrm>
            <a:off x="2496000" y="1219200"/>
            <a:ext cx="7200000" cy="5171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ECE90C-9ADE-8E5D-8D36-CD23E4FDF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7" y="0"/>
            <a:ext cx="900000" cy="9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D020D-BBD8-A890-0607-CE1CDCEF7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346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2E9524-817F-440A-3D4C-21AADADE0341}"/>
              </a:ext>
            </a:extLst>
          </p:cNvPr>
          <p:cNvSpPr txBox="1">
            <a:spLocks/>
          </p:cNvSpPr>
          <p:nvPr/>
        </p:nvSpPr>
        <p:spPr>
          <a:xfrm>
            <a:off x="2815538" y="67517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780AFF-4179-CE24-95AC-BE47193558C2}"/>
              </a:ext>
            </a:extLst>
          </p:cNvPr>
          <p:cNvSpPr txBox="1">
            <a:spLocks/>
          </p:cNvSpPr>
          <p:nvPr/>
        </p:nvSpPr>
        <p:spPr>
          <a:xfrm>
            <a:off x="2464692" y="6428602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Fırın ve Sertlik Testi Cihazı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98281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3FB05F-021B-39B0-35A0-E5576F356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07" y="1600200"/>
            <a:ext cx="7200000" cy="405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E2F7F-E09B-2699-8C03-689BC6DF8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7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5BF32-3546-1ED6-F969-6A7300546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4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0438CC-B778-97E9-2137-59EFBAE898F8}"/>
              </a:ext>
            </a:extLst>
          </p:cNvPr>
          <p:cNvSpPr txBox="1">
            <a:spLocks/>
          </p:cNvSpPr>
          <p:nvPr/>
        </p:nvSpPr>
        <p:spPr>
          <a:xfrm>
            <a:off x="2815538" y="67517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84CB6D-9878-3EA7-787E-0BD64A4EBA1A}"/>
              </a:ext>
            </a:extLst>
          </p:cNvPr>
          <p:cNvSpPr txBox="1">
            <a:spLocks/>
          </p:cNvSpPr>
          <p:nvPr/>
        </p:nvSpPr>
        <p:spPr>
          <a:xfrm>
            <a:off x="2209800" y="5666602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Çekme Testi Cihazı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88037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BA9538-4ED8-4DA5-2D40-84EA274E0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42" y="1524000"/>
            <a:ext cx="7200000" cy="405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CEB7DC-0433-0070-B329-07B0CCAFE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8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646B1-1219-0554-EFCF-2BE1050C2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56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100F63-9EC2-87D3-7A21-6FC4E4A9728A}"/>
              </a:ext>
            </a:extLst>
          </p:cNvPr>
          <p:cNvSpPr txBox="1">
            <a:spLocks/>
          </p:cNvSpPr>
          <p:nvPr/>
        </p:nvSpPr>
        <p:spPr>
          <a:xfrm>
            <a:off x="2815538" y="67517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73708B-AE11-43A5-BB78-E95D92AA76D6}"/>
              </a:ext>
            </a:extLst>
          </p:cNvPr>
          <p:cNvSpPr txBox="1">
            <a:spLocks/>
          </p:cNvSpPr>
          <p:nvPr/>
        </p:nvSpPr>
        <p:spPr>
          <a:xfrm>
            <a:off x="2403670" y="56388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İçten Yanmalı Motorlar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3266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989B28-D72F-AEA1-78BB-E03A5ECAD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42" y="1676400"/>
            <a:ext cx="7200000" cy="405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21E88-D867-30AC-B5C7-B5E648B6E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5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064C50-C931-7314-5399-2113E9E700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88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F63689-8CDF-6D1D-93F5-F6E0E0AA07E0}"/>
              </a:ext>
            </a:extLst>
          </p:cNvPr>
          <p:cNvSpPr txBox="1">
            <a:spLocks/>
          </p:cNvSpPr>
          <p:nvPr/>
        </p:nvSpPr>
        <p:spPr>
          <a:xfrm>
            <a:off x="2815538" y="67517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9148FE-6590-A339-3D21-DF4007851254}"/>
              </a:ext>
            </a:extLst>
          </p:cNvPr>
          <p:cNvSpPr txBox="1">
            <a:spLocks/>
          </p:cNvSpPr>
          <p:nvPr/>
        </p:nvSpPr>
        <p:spPr>
          <a:xfrm>
            <a:off x="2327470" y="57912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Pompa Testi Düzeneği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48120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12FF86-9048-2599-E414-915F6B7B2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42" y="1600200"/>
            <a:ext cx="7200000" cy="405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79911-81A8-C571-1D2E-C1FDF054B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3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8B770-A37E-44BB-B4E6-7F3E93292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14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09D33-7D3F-D504-8342-03BFD95CD448}"/>
              </a:ext>
            </a:extLst>
          </p:cNvPr>
          <p:cNvSpPr txBox="1">
            <a:spLocks/>
          </p:cNvSpPr>
          <p:nvPr/>
        </p:nvSpPr>
        <p:spPr>
          <a:xfrm>
            <a:off x="2815538" y="67517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8F3131-65DB-0866-7CB9-8C762F6822A4}"/>
              </a:ext>
            </a:extLst>
          </p:cNvPr>
          <p:cNvSpPr txBox="1">
            <a:spLocks/>
          </p:cNvSpPr>
          <p:nvPr/>
        </p:nvSpPr>
        <p:spPr>
          <a:xfrm>
            <a:off x="2286000" y="57150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Akış Ölçme Eğitim Seti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095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3354" y="-201882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tr-TR" sz="3200" b="1" cap="all" dirty="0">
                <a:latin typeface="Times New Roman"/>
                <a:cs typeface="Times New Roman"/>
              </a:rPr>
              <a:t>Fakülte Yönetimi</a:t>
            </a:r>
            <a:br>
              <a:rPr lang="tr-TR" sz="35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5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352638" y="3628480"/>
            <a:ext cx="499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Prof. Dr. Abdulkadir YAŞAR</a:t>
            </a:r>
          </a:p>
          <a:p>
            <a:pPr algn="ctr"/>
            <a:r>
              <a:rPr lang="tr-TR" i="1" dirty="0"/>
              <a:t>Dekan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763354" y="5876702"/>
            <a:ext cx="499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Doç. Dr. </a:t>
            </a:r>
            <a:r>
              <a:rPr lang="tr-TR" dirty="0" err="1"/>
              <a:t>Kerimcan</a:t>
            </a:r>
            <a:r>
              <a:rPr lang="tr-TR" dirty="0"/>
              <a:t> ÇELEBİ</a:t>
            </a:r>
          </a:p>
          <a:p>
            <a:pPr algn="ctr"/>
            <a:r>
              <a:rPr lang="tr-TR" i="1" dirty="0"/>
              <a:t>Dekan Yardımcısı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5943602" y="5919133"/>
            <a:ext cx="499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Prof. Dr. Deniz YILDIRIM</a:t>
            </a:r>
          </a:p>
          <a:p>
            <a:pPr algn="ctr"/>
            <a:r>
              <a:rPr lang="tr-TR" i="1" dirty="0"/>
              <a:t>Dekan Yardımcısı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F1BC4F-9EBA-DD9F-8D3C-DEEF69AF4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66" y="620090"/>
            <a:ext cx="3960000" cy="297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B5049F-6CE8-4D70-E106-9EA4BA2A1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10" y="3737829"/>
            <a:ext cx="1600200" cy="1914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6F3A54-5493-39E0-C699-38DFB0301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58" y="3646189"/>
            <a:ext cx="1602000" cy="2230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1EC6F2-4212-9E0A-09EA-3E374E7E1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1" y="0"/>
            <a:ext cx="900000" cy="9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71CDA9-E89F-B306-6411-B86830225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024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BE86BF-5942-B347-5BF7-C8E58067E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524000"/>
            <a:ext cx="7200000" cy="405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04A39-2911-93D4-63A4-394C60329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7" y="0"/>
            <a:ext cx="900000" cy="9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058E83-45EA-F15C-BCE4-F78658D06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54" y="5682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AD5090-FB3D-61DD-9E95-660602176850}"/>
              </a:ext>
            </a:extLst>
          </p:cNvPr>
          <p:cNvSpPr txBox="1">
            <a:spLocks/>
          </p:cNvSpPr>
          <p:nvPr/>
        </p:nvSpPr>
        <p:spPr>
          <a:xfrm>
            <a:off x="2815538" y="67517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991113-210A-4A3D-850A-619256514E46}"/>
              </a:ext>
            </a:extLst>
          </p:cNvPr>
          <p:cNvSpPr txBox="1">
            <a:spLocks/>
          </p:cNvSpPr>
          <p:nvPr/>
        </p:nvSpPr>
        <p:spPr>
          <a:xfrm>
            <a:off x="2286000" y="57150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Çok Amaçlı Soğutma Eğitim Seti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4623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5FB9BC-601A-7E03-E26A-F9379174B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404000"/>
            <a:ext cx="7200000" cy="405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04154-A822-4E29-B6A6-B8C5528F7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6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4269B-EB5C-44BA-DFCE-9F3214D41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74" y="-4553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53C809-0983-CDFA-3703-F85B07F0899C}"/>
              </a:ext>
            </a:extLst>
          </p:cNvPr>
          <p:cNvSpPr txBox="1">
            <a:spLocks/>
          </p:cNvSpPr>
          <p:nvPr/>
        </p:nvSpPr>
        <p:spPr>
          <a:xfrm>
            <a:off x="2815538" y="675179"/>
            <a:ext cx="657034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tr-TR"/>
              <a:t>Laboratuvar ve Sınıflarımız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65DB46-E1BB-4998-9CC2-117D4C7423BE}"/>
              </a:ext>
            </a:extLst>
          </p:cNvPr>
          <p:cNvSpPr txBox="1">
            <a:spLocks/>
          </p:cNvSpPr>
          <p:nvPr/>
        </p:nvSpPr>
        <p:spPr>
          <a:xfrm>
            <a:off x="2478760" y="55626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Geri Isı Kazanımlı Santral Eğitim Seti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46793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5AF7-74B1-B1B8-CBB9-12D0F18F2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538" y="675179"/>
            <a:ext cx="6570345" cy="443198"/>
          </a:xfrm>
        </p:spPr>
        <p:txBody>
          <a:bodyPr/>
          <a:lstStyle/>
          <a:p>
            <a:pPr algn="ctr"/>
            <a:r>
              <a:rPr lang="tr-TR" dirty="0"/>
              <a:t>Laboratuvar ve Sınıflarımız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AF7B3-DD5D-2E7B-7807-61D32BA56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42" y="1600200"/>
            <a:ext cx="7200000" cy="405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C2632E-0534-9897-F2D8-9C69DAED9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7" y="-3222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0C6B7-4BA0-D7A8-83A2-1A43E186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024" y="0"/>
            <a:ext cx="900000" cy="901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BDF62E-FD54-4D12-B6B2-59439489B5EF}"/>
              </a:ext>
            </a:extLst>
          </p:cNvPr>
          <p:cNvSpPr txBox="1">
            <a:spLocks/>
          </p:cNvSpPr>
          <p:nvPr/>
        </p:nvSpPr>
        <p:spPr>
          <a:xfrm>
            <a:off x="2403670" y="5715001"/>
            <a:ext cx="7654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tr-TR" sz="1800" dirty="0"/>
              <a:t>Basınç Kayıpları Eğitim Seti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6832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2" y="1420207"/>
            <a:ext cx="5948910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Prof.Dr.</a:t>
            </a:r>
            <a:r>
              <a:rPr spc="-55" dirty="0"/>
              <a:t> </a:t>
            </a:r>
            <a:r>
              <a:rPr dirty="0"/>
              <a:t>Abdulkadir</a:t>
            </a:r>
            <a:r>
              <a:rPr spc="-55" dirty="0"/>
              <a:t> </a:t>
            </a:r>
            <a:r>
              <a:rPr spc="-10" dirty="0"/>
              <a:t>YAŞAR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80894" y="2403094"/>
            <a:ext cx="4312920" cy="34676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/>
            <a:r>
              <a:rPr sz="2400" dirty="0" err="1">
                <a:latin typeface="Arial"/>
                <a:cs typeface="Arial"/>
              </a:rPr>
              <a:t>Otomotiv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Anabilim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Dalı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Başkanı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2405"/>
              </a:spcBef>
            </a:pPr>
            <a:r>
              <a:rPr sz="2000" b="1" dirty="0">
                <a:latin typeface="Arial"/>
                <a:cs typeface="Arial"/>
              </a:rPr>
              <a:t>Araştırma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Konuları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Motor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Performans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Testleri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Alternatif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Yakıtlar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spcBef>
                <a:spcPts val="5"/>
              </a:spcBef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Malzeme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Teknolojisi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/>
            <a:r>
              <a:rPr sz="2000" b="1" dirty="0">
                <a:latin typeface="Arial"/>
                <a:cs typeface="Arial"/>
              </a:rPr>
              <a:t>İletişim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Bilgileri</a:t>
            </a:r>
            <a:endParaRPr sz="2000" dirty="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Dahili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Telefon: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40</a:t>
            </a:r>
            <a:endParaRPr sz="2000" dirty="0"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Telefon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:+90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322</a:t>
            </a:r>
            <a:r>
              <a:rPr sz="2000" spc="-10" dirty="0">
                <a:latin typeface="Arial"/>
                <a:cs typeface="Arial"/>
              </a:rPr>
              <a:t> 6137311</a:t>
            </a:r>
            <a:endParaRPr sz="2000" dirty="0">
              <a:latin typeface="Arial"/>
              <a:cs typeface="Arial"/>
            </a:endParaRPr>
          </a:p>
          <a:p>
            <a:pPr marL="12700"/>
            <a:r>
              <a:rPr sz="2000" spc="-10" dirty="0">
                <a:latin typeface="Arial"/>
                <a:cs typeface="Arial"/>
              </a:rPr>
              <a:t>E-posta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  <a:hlinkClick r:id="rId2"/>
              </a:rPr>
              <a:t>ayasar@cu.edu.tr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1" y="2164079"/>
            <a:ext cx="1552955" cy="203758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62684" y="128016"/>
            <a:ext cx="9005570" cy="1691639"/>
            <a:chOff x="138684" y="128015"/>
            <a:chExt cx="9005570" cy="169163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84" y="128015"/>
              <a:ext cx="8866632" cy="12009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4027" y="175259"/>
              <a:ext cx="1299971" cy="16443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84" y="1508659"/>
            <a:ext cx="5050001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Prof.Dr.</a:t>
            </a:r>
            <a:r>
              <a:rPr spc="-50" dirty="0"/>
              <a:t> </a:t>
            </a:r>
            <a:r>
              <a:rPr dirty="0"/>
              <a:t>Mehmet</a:t>
            </a:r>
            <a:r>
              <a:rPr spc="-45" dirty="0"/>
              <a:t> </a:t>
            </a:r>
            <a:r>
              <a:rPr spc="-10" dirty="0"/>
              <a:t>Bilgili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80895" y="2585670"/>
            <a:ext cx="5201285" cy="344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tr-TR" sz="2400" spc="-10" dirty="0">
                <a:latin typeface="Arial"/>
                <a:cs typeface="Arial"/>
              </a:rPr>
              <a:t>Bölüm </a:t>
            </a:r>
            <a:r>
              <a:rPr sz="2400" spc="-10" dirty="0" err="1">
                <a:latin typeface="Arial"/>
                <a:cs typeface="Arial"/>
              </a:rPr>
              <a:t>Başkanı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2410"/>
              </a:spcBef>
            </a:pPr>
            <a:r>
              <a:rPr sz="2000" b="1" dirty="0">
                <a:latin typeface="Arial"/>
                <a:cs typeface="Arial"/>
              </a:rPr>
              <a:t>Araştırma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Konuları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Rüzgar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Enerjisi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Yenilenebilir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Enerji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Kaynakları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Isıtma,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Soğutma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Havalandırma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Sistemleri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İletişim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Bilgileri</a:t>
            </a:r>
            <a:endParaRPr sz="2000" dirty="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Dahili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Telefon: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35</a:t>
            </a:r>
            <a:endParaRPr sz="2000" dirty="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Telefon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:+90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322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613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51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80</a:t>
            </a:r>
            <a:endParaRPr sz="2000" dirty="0">
              <a:latin typeface="Arial"/>
              <a:cs typeface="Arial"/>
            </a:endParaRPr>
          </a:p>
          <a:p>
            <a:pPr marL="12700"/>
            <a:r>
              <a:rPr sz="2000" spc="-10" dirty="0">
                <a:latin typeface="Arial"/>
                <a:cs typeface="Arial"/>
              </a:rPr>
              <a:t>E-posta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  <a:hlinkClick r:id="rId2"/>
              </a:rPr>
              <a:t>mbilgili@cu.edu.tr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69452" y="2378964"/>
            <a:ext cx="1536192" cy="199491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62684" y="128016"/>
            <a:ext cx="9005570" cy="1691639"/>
            <a:chOff x="138684" y="128015"/>
            <a:chExt cx="9005570" cy="169163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84" y="128015"/>
              <a:ext cx="8866632" cy="12009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4027" y="175259"/>
              <a:ext cx="1299971" cy="16443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2" y="1474369"/>
            <a:ext cx="4473894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Doç.Dr.</a:t>
            </a:r>
            <a:r>
              <a:rPr spc="-50" dirty="0"/>
              <a:t> </a:t>
            </a:r>
            <a:r>
              <a:rPr dirty="0"/>
              <a:t>Arif</a:t>
            </a:r>
            <a:r>
              <a:rPr spc="-30" dirty="0"/>
              <a:t> </a:t>
            </a:r>
            <a:r>
              <a:rPr spc="-10" dirty="0"/>
              <a:t>ÖZBEK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34869" y="2434637"/>
            <a:ext cx="50260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/>
            <a:r>
              <a:rPr sz="2400" dirty="0" err="1">
                <a:latin typeface="Arial"/>
                <a:cs typeface="Arial"/>
              </a:rPr>
              <a:t>Termodinamik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Anabilim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Dalı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Başkanı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34869" y="3803396"/>
            <a:ext cx="393192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Araştırma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Konuları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Isıtma,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Soğutma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İklimlendirme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Alternatif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Enerji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Kaynakları</a:t>
            </a:r>
            <a:endParaRPr sz="2000">
              <a:latin typeface="Arial"/>
              <a:cs typeface="Arial"/>
            </a:endParaRPr>
          </a:p>
          <a:p>
            <a:pPr marL="166370" indent="-154305">
              <a:spcBef>
                <a:spcPts val="5"/>
              </a:spcBef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Isı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Kütle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Transferi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İletişim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Bilgileri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Dahili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Telefon: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2727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Telefon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:+90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322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338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60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84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spc="-10" dirty="0">
                <a:latin typeface="Arial"/>
                <a:cs typeface="Arial"/>
              </a:rPr>
              <a:t>E-posta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  <a:hlinkClick r:id="rId2"/>
              </a:rPr>
              <a:t>arozbek@cu.edu.tr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0" y="1905000"/>
            <a:ext cx="1828800" cy="223570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62684" y="128016"/>
            <a:ext cx="9005570" cy="1691639"/>
            <a:chOff x="138684" y="128015"/>
            <a:chExt cx="9005570" cy="169163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84" y="128015"/>
              <a:ext cx="8866632" cy="12009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4027" y="175259"/>
              <a:ext cx="1299971" cy="16443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84" y="1535803"/>
            <a:ext cx="5792434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Doç.Dr.</a:t>
            </a:r>
            <a:r>
              <a:rPr spc="-65" dirty="0"/>
              <a:t> </a:t>
            </a:r>
            <a:r>
              <a:rPr dirty="0"/>
              <a:t>Kerimcan</a:t>
            </a:r>
            <a:r>
              <a:rPr spc="-40" dirty="0"/>
              <a:t> </a:t>
            </a:r>
            <a:r>
              <a:rPr spc="-10" dirty="0"/>
              <a:t>ÇELEBİ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80895" y="2479676"/>
            <a:ext cx="5193665" cy="374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Mekanik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Anabilim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Dalı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Başkanı</a:t>
            </a:r>
            <a:endParaRPr sz="2400">
              <a:latin typeface="Arial"/>
              <a:cs typeface="Arial"/>
            </a:endParaRPr>
          </a:p>
          <a:p>
            <a:pPr marL="12700">
              <a:spcBef>
                <a:spcPts val="2405"/>
              </a:spcBef>
            </a:pPr>
            <a:r>
              <a:rPr sz="2000" b="1" dirty="0">
                <a:latin typeface="Arial"/>
                <a:cs typeface="Arial"/>
              </a:rPr>
              <a:t>Araştırma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Konuları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Mekanik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Titreşimler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Sonlu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Elemanlar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Tasarım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Yapısal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Tasarım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Kompozit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/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Fonksiyonel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Dereceli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Malzemeler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/>
            <a:r>
              <a:rPr sz="2000" b="1" dirty="0">
                <a:latin typeface="Arial"/>
                <a:cs typeface="Arial"/>
              </a:rPr>
              <a:t>İletişim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Bilgileri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Dahili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Telefon: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31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Telefon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:+90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322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613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7311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spc="-10" dirty="0">
                <a:latin typeface="Arial"/>
                <a:cs typeface="Arial"/>
              </a:rPr>
              <a:t>E-posta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  <a:hlinkClick r:id="rId2"/>
              </a:rPr>
              <a:t>kcelebi@cu.edu.tr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3001" y="1969085"/>
            <a:ext cx="1629155" cy="185463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62684" y="128016"/>
            <a:ext cx="9005570" cy="1691639"/>
            <a:chOff x="138684" y="128015"/>
            <a:chExt cx="9005570" cy="169163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84" y="128015"/>
              <a:ext cx="8866632" cy="12009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4027" y="175259"/>
              <a:ext cx="1299971" cy="16443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84" y="1535964"/>
            <a:ext cx="5708029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Dr.Öğr.Üyesi</a:t>
            </a:r>
            <a:r>
              <a:rPr spc="-85" dirty="0"/>
              <a:t> </a:t>
            </a:r>
            <a:r>
              <a:rPr dirty="0"/>
              <a:t>Engin</a:t>
            </a:r>
            <a:r>
              <a:rPr spc="-50" dirty="0"/>
              <a:t> </a:t>
            </a:r>
            <a:r>
              <a:rPr spc="-10" dirty="0"/>
              <a:t>Pınar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80894" y="2433574"/>
            <a:ext cx="4839970" cy="3713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2405"/>
              </a:spcBef>
            </a:pPr>
            <a:endParaRPr lang="tr-TR" sz="2000" b="1" dirty="0">
              <a:latin typeface="Arial"/>
              <a:cs typeface="Arial"/>
            </a:endParaRPr>
          </a:p>
          <a:p>
            <a:pPr marL="12700">
              <a:spcBef>
                <a:spcPts val="2405"/>
              </a:spcBef>
            </a:pPr>
            <a:r>
              <a:rPr sz="2000" b="1" dirty="0" err="1">
                <a:latin typeface="Arial"/>
                <a:cs typeface="Arial"/>
              </a:rPr>
              <a:t>Araştırma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Konuları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Enerji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Sistemleri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,havalandırma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sistemleri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Pompalar,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Türbinler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Kalorifer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sistemleri,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Doğal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gaz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sistemleri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Enerji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santralleri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Akışkan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Sistemler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2050" dirty="0">
              <a:latin typeface="Arial"/>
              <a:cs typeface="Arial"/>
            </a:endParaRPr>
          </a:p>
          <a:p>
            <a:pPr marL="12700"/>
            <a:r>
              <a:rPr sz="2000" b="1" dirty="0">
                <a:latin typeface="Arial"/>
                <a:cs typeface="Arial"/>
              </a:rPr>
              <a:t>İletişim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Bilgileri</a:t>
            </a:r>
            <a:endParaRPr sz="2000" dirty="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Dahili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Telefon: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30</a:t>
            </a:r>
            <a:endParaRPr sz="2000" dirty="0"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Telefon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:+90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322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613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51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80</a:t>
            </a:r>
            <a:endParaRPr sz="2000" dirty="0">
              <a:latin typeface="Arial"/>
              <a:cs typeface="Arial"/>
            </a:endParaRPr>
          </a:p>
          <a:p>
            <a:pPr marL="12700"/>
            <a:r>
              <a:rPr sz="2000" spc="-10" dirty="0">
                <a:latin typeface="Arial"/>
                <a:cs typeface="Arial"/>
              </a:rPr>
              <a:t>E-posta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  <a:hlinkClick r:id="rId2"/>
              </a:rPr>
              <a:t>epinar@cu.edu.tr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62684" y="128016"/>
            <a:ext cx="9005570" cy="1691639"/>
            <a:chOff x="138684" y="128015"/>
            <a:chExt cx="9005570" cy="169163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684" y="128015"/>
              <a:ext cx="8866632" cy="12009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4027" y="175259"/>
              <a:ext cx="1299971" cy="164439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3000" y="2153411"/>
            <a:ext cx="1455420" cy="188518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0396" y="1474369"/>
            <a:ext cx="5722096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Dr.Öğr.Üyesi</a:t>
            </a:r>
            <a:r>
              <a:rPr spc="-65" dirty="0"/>
              <a:t> </a:t>
            </a:r>
            <a:r>
              <a:rPr dirty="0"/>
              <a:t>Veli</a:t>
            </a:r>
            <a:r>
              <a:rPr spc="-20" dirty="0"/>
              <a:t> </a:t>
            </a:r>
            <a:r>
              <a:rPr spc="-10" dirty="0"/>
              <a:t>Özbolat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80894" y="2540635"/>
            <a:ext cx="3907790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Araştırma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Konuları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3B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Basım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spc="-10" dirty="0">
                <a:latin typeface="Arial"/>
                <a:cs typeface="Arial"/>
              </a:rPr>
              <a:t>Biyobasım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spc="-10" dirty="0">
                <a:latin typeface="Arial"/>
                <a:cs typeface="Arial"/>
              </a:rPr>
              <a:t>Biyomalzemeler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Mikroakışkan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Cihazlar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Akışkanlar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Mekaniği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Hesaplamalı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Akışkanlar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Dinamiği</a:t>
            </a:r>
            <a:endParaRPr sz="200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Isı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Transferi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/>
            <a:r>
              <a:rPr sz="2000" b="1" dirty="0">
                <a:latin typeface="Arial"/>
                <a:cs typeface="Arial"/>
              </a:rPr>
              <a:t>İletişim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Bilgileri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Dahili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Telefon: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27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Telefon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:+90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322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613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7311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spc="-10" dirty="0">
                <a:latin typeface="Arial"/>
                <a:cs typeface="Arial"/>
              </a:rPr>
              <a:t>E-posta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  <a:hlinkClick r:id="rId2"/>
              </a:rPr>
              <a:t>vozbolat@cu.edu.tr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62684" y="128016"/>
            <a:ext cx="9005570" cy="3453765"/>
            <a:chOff x="138684" y="128015"/>
            <a:chExt cx="9005570" cy="34537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2300" y="1828799"/>
              <a:ext cx="1752600" cy="1752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84" y="128015"/>
              <a:ext cx="8866632" cy="12009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4027" y="175259"/>
              <a:ext cx="1299971" cy="16443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84" y="1481117"/>
            <a:ext cx="7836814" cy="941719"/>
          </a:xfrm>
          <a:prstGeom prst="rect">
            <a:avLst/>
          </a:prstGeom>
        </p:spPr>
        <p:txBody>
          <a:bodyPr vert="horz" wrap="square" lIns="0" tIns="262051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Dr. </a:t>
            </a:r>
            <a:r>
              <a:rPr lang="tr-TR" dirty="0"/>
              <a:t>Öğr. </a:t>
            </a:r>
            <a:r>
              <a:rPr lang="tr-TR" dirty="0" err="1"/>
              <a:t>Üy</a:t>
            </a:r>
            <a:r>
              <a:rPr lang="tr-TR" dirty="0"/>
              <a:t>. </a:t>
            </a:r>
            <a:r>
              <a:rPr dirty="0"/>
              <a:t>Ayşe Nur ACAR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77593" y="2982849"/>
            <a:ext cx="3382645" cy="3045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Araştırma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Konuları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  <a:tab pos="1337310" algn="l"/>
              </a:tabLst>
            </a:pPr>
            <a:r>
              <a:rPr sz="2000" spc="-10" dirty="0">
                <a:latin typeface="Arial"/>
                <a:cs typeface="Arial"/>
              </a:rPr>
              <a:t>Malzeme</a:t>
            </a:r>
            <a:r>
              <a:rPr sz="2000" dirty="0">
                <a:latin typeface="Arial"/>
                <a:cs typeface="Arial"/>
              </a:rPr>
              <a:t>	ve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Metalürji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Bilgisi</a:t>
            </a:r>
            <a:endParaRPr sz="2000" dirty="0">
              <a:latin typeface="Arial"/>
              <a:cs typeface="Arial"/>
            </a:endParaRPr>
          </a:p>
          <a:p>
            <a:pPr marL="166370" indent="-154305">
              <a:buChar char="-"/>
              <a:tabLst>
                <a:tab pos="167005" algn="l"/>
              </a:tabLst>
            </a:pPr>
            <a:r>
              <a:rPr sz="2000" dirty="0">
                <a:latin typeface="Arial"/>
                <a:cs typeface="Arial"/>
              </a:rPr>
              <a:t>Malzeme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Karakterizasyonu</a:t>
            </a:r>
            <a:endParaRPr sz="2000" dirty="0">
              <a:latin typeface="Arial"/>
              <a:cs typeface="Arial"/>
            </a:endParaRPr>
          </a:p>
          <a:p>
            <a:pPr marL="161925" indent="-149860">
              <a:buChar char="-"/>
              <a:tabLst>
                <a:tab pos="162560" algn="l"/>
              </a:tabLst>
            </a:pPr>
            <a:r>
              <a:rPr sz="2000" spc="-50" dirty="0">
                <a:latin typeface="Arial"/>
                <a:cs typeface="Arial"/>
              </a:rPr>
              <a:t>Toz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Metalurjisi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 dirty="0">
              <a:latin typeface="Arial"/>
              <a:cs typeface="Arial"/>
            </a:endParaRPr>
          </a:p>
          <a:p>
            <a:pPr marL="12700">
              <a:spcBef>
                <a:spcPts val="1789"/>
              </a:spcBef>
            </a:pPr>
            <a:r>
              <a:rPr sz="2000" b="1" dirty="0">
                <a:latin typeface="Arial"/>
                <a:cs typeface="Arial"/>
              </a:rPr>
              <a:t>İletişim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Bilgileri</a:t>
            </a:r>
            <a:endParaRPr sz="2000" dirty="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Dahili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Telefon: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3</a:t>
            </a:r>
            <a:r>
              <a:rPr lang="tr-TR" sz="2000" spc="-25" dirty="0">
                <a:latin typeface="Arial"/>
                <a:cs typeface="Arial"/>
              </a:rPr>
              <a:t>9</a:t>
            </a:r>
            <a:endParaRPr sz="2000" dirty="0">
              <a:latin typeface="Arial"/>
              <a:cs typeface="Arial"/>
            </a:endParaRPr>
          </a:p>
          <a:p>
            <a:pPr marL="12700">
              <a:spcBef>
                <a:spcPts val="5"/>
              </a:spcBef>
              <a:tabLst>
                <a:tab pos="1567180" algn="l"/>
              </a:tabLst>
            </a:pPr>
            <a:r>
              <a:rPr sz="2000" dirty="0">
                <a:latin typeface="Arial"/>
                <a:cs typeface="Arial"/>
              </a:rPr>
              <a:t>Telefon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:+90</a:t>
            </a:r>
            <a:r>
              <a:rPr sz="2000" dirty="0">
                <a:latin typeface="Arial"/>
                <a:cs typeface="Arial"/>
              </a:rPr>
              <a:t>	322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613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7311</a:t>
            </a:r>
            <a:endParaRPr sz="2000" dirty="0">
              <a:latin typeface="Arial"/>
              <a:cs typeface="Arial"/>
            </a:endParaRPr>
          </a:p>
          <a:p>
            <a:pPr marL="12700"/>
            <a:r>
              <a:rPr sz="2000" spc="-10" dirty="0">
                <a:latin typeface="Arial"/>
                <a:cs typeface="Arial"/>
              </a:rPr>
              <a:t>E-posta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  <a:hlinkClick r:id="rId2"/>
              </a:rPr>
              <a:t>:anacar@cu.edu.tr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1" y="1997964"/>
            <a:ext cx="1775459" cy="20574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62684" y="128016"/>
            <a:ext cx="9005570" cy="1691639"/>
            <a:chOff x="138684" y="128015"/>
            <a:chExt cx="9005570" cy="169163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84" y="128015"/>
              <a:ext cx="8866632" cy="12009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4027" y="175259"/>
              <a:ext cx="1299971" cy="16443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4401" y="-80223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tr-TR" sz="3200" b="1" cap="all" dirty="0">
                <a:latin typeface="Times New Roman"/>
                <a:cs typeface="Times New Roman"/>
              </a:rPr>
              <a:t>ARAŞTIRMA FAALİYETLERİ</a:t>
            </a:r>
            <a:br>
              <a:rPr lang="tr-TR" sz="35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5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3252" y="2214694"/>
            <a:ext cx="10515600" cy="4671230"/>
          </a:xfrm>
        </p:spPr>
        <p:txBody>
          <a:bodyPr>
            <a:normAutofit/>
          </a:bodyPr>
          <a:lstStyle/>
          <a:p>
            <a:pPr algn="just"/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Çukurova Üniversitesi Ceyhan Mühendislik Fakültesi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’ü profesör </a:t>
            </a:r>
            <a:r>
              <a:rPr lang="tr-TR" sz="28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’ü  Doçent ve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’i Doktor Öğretim Üyesi  olmak üzere 11 öğretim üyesi ile eğitim öğretim, araştırma-geliştirme, üniversite sanayi işbirliği, gibi alanlarda hizmet vermektedir.</a:t>
            </a:r>
          </a:p>
          <a:p>
            <a:pPr marL="0" indent="0" algn="just">
              <a:buNone/>
            </a:pPr>
            <a:endParaRPr lang="tr-TR" dirty="0">
              <a:latin typeface="TimesNewRomanPSMT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502638" y="972772"/>
            <a:ext cx="689220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tr-TR" sz="2400" b="1" dirty="0">
              <a:solidFill>
                <a:srgbClr val="7030A0"/>
              </a:solidFill>
              <a:latin typeface="TimesNewRomanPS-BoldMT"/>
            </a:endParaRPr>
          </a:p>
          <a:p>
            <a:r>
              <a:rPr lang="tr-T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İnsan Kaynakları ve Araştırma Altyapısı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09539-0348-BD3B-609D-B10870E10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3" y="0"/>
            <a:ext cx="90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69FFF1-4005-B6DA-23ED-B460FBDD2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12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84" y="1151398"/>
            <a:ext cx="7886700" cy="1062649"/>
          </a:xfrm>
          <a:prstGeom prst="rect">
            <a:avLst/>
          </a:prstGeom>
        </p:spPr>
        <p:txBody>
          <a:bodyPr vert="horz" wrap="square" lIns="0" tIns="381812" rIns="0" bIns="0" rtlCol="0" anchor="ctr">
            <a:spAutoFit/>
          </a:bodyPr>
          <a:lstStyle/>
          <a:p>
            <a:pPr marL="215900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Dr. </a:t>
            </a:r>
            <a:r>
              <a:rPr lang="en-US" dirty="0" err="1"/>
              <a:t>Öğr</a:t>
            </a:r>
            <a:r>
              <a:rPr lang="en-US" dirty="0"/>
              <a:t>. </a:t>
            </a:r>
            <a:r>
              <a:rPr lang="en-US" dirty="0" err="1"/>
              <a:t>Üy</a:t>
            </a:r>
            <a:r>
              <a:rPr lang="en-US" dirty="0"/>
              <a:t>. </a:t>
            </a:r>
            <a:r>
              <a:rPr dirty="0"/>
              <a:t>İhsan</a:t>
            </a:r>
            <a:r>
              <a:rPr spc="-30" dirty="0"/>
              <a:t> </a:t>
            </a:r>
            <a:r>
              <a:rPr spc="-10" dirty="0"/>
              <a:t>ULUOCAK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2283949" y="2504579"/>
            <a:ext cx="7886700" cy="352981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5"/>
              </a:spcBef>
              <a:buNone/>
            </a:pPr>
            <a:r>
              <a:rPr sz="2000" b="1" dirty="0">
                <a:latin typeface="Arial"/>
                <a:cs typeface="Arial"/>
              </a:rPr>
              <a:t>Araştırma Konuları</a:t>
            </a:r>
          </a:p>
          <a:p>
            <a:pPr marL="12065" indent="0">
              <a:lnSpc>
                <a:spcPct val="100000"/>
              </a:lnSpc>
              <a:buNone/>
              <a:tabLst>
                <a:tab pos="167005" algn="l"/>
              </a:tabLst>
            </a:pPr>
            <a:r>
              <a:rPr lang="tr-TR" sz="2000" spc="-10" dirty="0">
                <a:latin typeface="Arial"/>
                <a:cs typeface="Arial"/>
              </a:rPr>
              <a:t>- </a:t>
            </a:r>
            <a:r>
              <a:rPr sz="2000" spc="-10" dirty="0" err="1">
                <a:latin typeface="Arial"/>
                <a:cs typeface="Arial"/>
              </a:rPr>
              <a:t>Yapay</a:t>
            </a:r>
            <a:r>
              <a:rPr sz="2000" spc="-10" dirty="0">
                <a:latin typeface="Arial"/>
                <a:cs typeface="Arial"/>
              </a:rPr>
              <a:t> Zeka ve Kontrol Sistemleri</a:t>
            </a:r>
          </a:p>
          <a:p>
            <a:pPr marL="0" indent="0">
              <a:lnSpc>
                <a:spcPct val="100000"/>
              </a:lnSpc>
              <a:buNone/>
            </a:pPr>
            <a:r>
              <a:rPr sz="2000" spc="-10" dirty="0">
                <a:latin typeface="Arial"/>
                <a:cs typeface="Arial"/>
              </a:rPr>
              <a:t>- Eddy Akım Dinamometreleri</a:t>
            </a:r>
          </a:p>
          <a:p>
            <a:pPr marL="12065" indent="0">
              <a:lnSpc>
                <a:spcPct val="100000"/>
              </a:lnSpc>
              <a:buNone/>
              <a:tabLst>
                <a:tab pos="167005" algn="l"/>
              </a:tabLst>
            </a:pPr>
            <a:r>
              <a:rPr lang="tr-TR" sz="2000" spc="-10" dirty="0">
                <a:latin typeface="Arial"/>
                <a:cs typeface="Arial"/>
              </a:rPr>
              <a:t>- </a:t>
            </a:r>
            <a:r>
              <a:rPr sz="2000" spc="-10" dirty="0" err="1">
                <a:latin typeface="Arial"/>
                <a:cs typeface="Arial"/>
              </a:rPr>
              <a:t>Torsiyonal</a:t>
            </a:r>
            <a:r>
              <a:rPr sz="2000" spc="-10" dirty="0">
                <a:latin typeface="Arial"/>
                <a:cs typeface="Arial"/>
              </a:rPr>
              <a:t> Vibrasyon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sz="2000" b="1" dirty="0">
                <a:latin typeface="Arial"/>
                <a:cs typeface="Arial"/>
              </a:rPr>
              <a:t>İletişim Bilgileri</a:t>
            </a:r>
          </a:p>
          <a:p>
            <a:pPr marL="12700" indent="0">
              <a:lnSpc>
                <a:spcPct val="100000"/>
              </a:lnSpc>
              <a:buNone/>
            </a:pPr>
            <a:r>
              <a:rPr sz="2000" dirty="0">
                <a:latin typeface="Arial"/>
                <a:cs typeface="Arial"/>
              </a:rPr>
              <a:t>Dahili Telefon: 38</a:t>
            </a:r>
          </a:p>
          <a:p>
            <a:pPr marL="12700" indent="0">
              <a:lnSpc>
                <a:spcPct val="100000"/>
              </a:lnSpc>
              <a:spcBef>
                <a:spcPts val="5"/>
              </a:spcBef>
              <a:buNone/>
              <a:tabLst>
                <a:tab pos="1566545" algn="l"/>
              </a:tabLst>
            </a:pPr>
            <a:r>
              <a:rPr sz="2000" dirty="0">
                <a:latin typeface="Arial"/>
                <a:cs typeface="Arial"/>
              </a:rPr>
              <a:t>Telefon :+90	322 613 7311</a:t>
            </a:r>
          </a:p>
          <a:p>
            <a:pPr marL="12700" indent="0">
              <a:lnSpc>
                <a:spcPct val="100000"/>
              </a:lnSpc>
              <a:buNone/>
            </a:pPr>
            <a:r>
              <a:rPr sz="2000" dirty="0">
                <a:latin typeface="Arial"/>
                <a:cs typeface="Arial"/>
              </a:rPr>
              <a:t>E-posta : </a:t>
            </a:r>
            <a:r>
              <a:rPr sz="2000" spc="-10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iuluocak@cu.edu.tr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62684" y="128015"/>
            <a:ext cx="9005570" cy="3869690"/>
            <a:chOff x="138684" y="128015"/>
            <a:chExt cx="9005570" cy="38696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684" y="128015"/>
              <a:ext cx="8866632" cy="12009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4027" y="175259"/>
              <a:ext cx="1299971" cy="16443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9000" y="1863851"/>
              <a:ext cx="1600200" cy="213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84" y="1213848"/>
            <a:ext cx="7886700" cy="1062649"/>
          </a:xfrm>
          <a:prstGeom prst="rect">
            <a:avLst/>
          </a:prstGeom>
        </p:spPr>
        <p:txBody>
          <a:bodyPr vert="horz" wrap="square" lIns="0" tIns="381812" rIns="0" bIns="0" rtlCol="0" anchor="ctr">
            <a:spAutoFit/>
          </a:bodyPr>
          <a:lstStyle/>
          <a:p>
            <a:pPr marL="215900">
              <a:lnSpc>
                <a:spcPct val="100000"/>
              </a:lnSpc>
              <a:spcBef>
                <a:spcPts val="105"/>
              </a:spcBef>
            </a:pPr>
            <a:r>
              <a:rPr dirty="0"/>
              <a:t>Arş.</a:t>
            </a:r>
            <a:r>
              <a:rPr spc="-15" dirty="0"/>
              <a:t> </a:t>
            </a:r>
            <a:r>
              <a:rPr dirty="0" err="1"/>
              <a:t>Gör</a:t>
            </a:r>
            <a:r>
              <a:rPr dirty="0"/>
              <a:t>.</a:t>
            </a:r>
            <a:r>
              <a:rPr lang="tr-TR" dirty="0"/>
              <a:t> Orhun ÇAĞLAR</a:t>
            </a:r>
            <a:endParaRPr spc="-1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2382121" y="2435125"/>
            <a:ext cx="7886700" cy="32528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5"/>
              </a:spcBef>
              <a:buNone/>
            </a:pPr>
            <a:r>
              <a:rPr sz="2000" b="1" dirty="0">
                <a:latin typeface="Arial"/>
                <a:cs typeface="Arial"/>
              </a:rPr>
              <a:t>Araştırma Konuları</a:t>
            </a:r>
          </a:p>
          <a:p>
            <a:pPr marL="166370" indent="-154305">
              <a:lnSpc>
                <a:spcPct val="100000"/>
              </a:lnSpc>
              <a:buFont typeface="Arial" panose="020B0604020202020204" pitchFamily="34" charset="0"/>
              <a:buChar char="-"/>
              <a:tabLst>
                <a:tab pos="167005" algn="l"/>
              </a:tabLst>
            </a:pPr>
            <a:r>
              <a:rPr lang="tr-TR" sz="2000" spc="-10" dirty="0">
                <a:latin typeface="Arial"/>
                <a:cs typeface="Arial"/>
              </a:rPr>
              <a:t>Termal Gerilmeler</a:t>
            </a:r>
          </a:p>
          <a:p>
            <a:pPr marL="12065" indent="0">
              <a:lnSpc>
                <a:spcPct val="100000"/>
              </a:lnSpc>
              <a:buNone/>
              <a:tabLst>
                <a:tab pos="167005" algn="l"/>
              </a:tabLst>
            </a:pPr>
            <a:r>
              <a:rPr sz="2000" spc="-10" dirty="0">
                <a:latin typeface="Arial"/>
                <a:cs typeface="Arial"/>
              </a:rPr>
              <a:t>- </a:t>
            </a:r>
            <a:r>
              <a:rPr lang="tr-TR" sz="2000" spc="-10" dirty="0">
                <a:latin typeface="Arial"/>
                <a:cs typeface="Arial"/>
              </a:rPr>
              <a:t>Fonksiyonel Derecelendirilmiş Malzemeler</a:t>
            </a:r>
          </a:p>
          <a:p>
            <a:pPr marL="12065" indent="0">
              <a:lnSpc>
                <a:spcPct val="100000"/>
              </a:lnSpc>
              <a:buNone/>
              <a:tabLst>
                <a:tab pos="167005" algn="l"/>
              </a:tabLst>
            </a:pPr>
            <a:endParaRPr sz="205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sz="2000" b="1" dirty="0">
                <a:latin typeface="Arial"/>
                <a:cs typeface="Arial"/>
              </a:rPr>
              <a:t>İletişim Bilgileri</a:t>
            </a:r>
          </a:p>
          <a:p>
            <a:pPr marL="0" indent="0">
              <a:lnSpc>
                <a:spcPct val="100000"/>
              </a:lnSpc>
              <a:buNone/>
            </a:pPr>
            <a:r>
              <a:rPr sz="2000" dirty="0">
                <a:latin typeface="Arial"/>
                <a:cs typeface="Arial"/>
              </a:rPr>
              <a:t>Dahili Telefon: 3</a:t>
            </a:r>
            <a:r>
              <a:rPr lang="tr-TR" sz="2000" dirty="0">
                <a:latin typeface="Arial"/>
                <a:cs typeface="Arial"/>
              </a:rPr>
              <a:t>7</a:t>
            </a:r>
            <a:endParaRPr sz="200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5"/>
              </a:spcBef>
              <a:buNone/>
              <a:tabLst>
                <a:tab pos="1566545" algn="l"/>
              </a:tabLst>
            </a:pPr>
            <a:r>
              <a:rPr sz="2000" dirty="0">
                <a:latin typeface="Arial"/>
                <a:cs typeface="Arial"/>
              </a:rPr>
              <a:t>Telefon :+90	322 613 7311</a:t>
            </a:r>
          </a:p>
          <a:p>
            <a:pPr marL="12700" indent="0">
              <a:lnSpc>
                <a:spcPct val="100000"/>
              </a:lnSpc>
              <a:buNone/>
            </a:pPr>
            <a:r>
              <a:rPr lang="en-US" sz="2000" dirty="0">
                <a:latin typeface="Arial"/>
                <a:cs typeface="Arial"/>
              </a:rPr>
              <a:t>E-</a:t>
            </a:r>
            <a:r>
              <a:rPr lang="en-US" sz="2000" dirty="0" err="1">
                <a:latin typeface="Arial"/>
                <a:cs typeface="Arial"/>
              </a:rPr>
              <a:t>posta</a:t>
            </a:r>
            <a:r>
              <a:rPr lang="en-US" sz="2000" dirty="0">
                <a:latin typeface="Arial"/>
                <a:cs typeface="Arial"/>
              </a:rPr>
              <a:t> : </a:t>
            </a:r>
            <a:r>
              <a:rPr lang="tr-TR" sz="2000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ocaglar</a:t>
            </a:r>
            <a:r>
              <a:rPr lang="en-US" sz="2000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@cu.edu.tr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62684" y="128015"/>
            <a:ext cx="9005314" cy="1691640"/>
            <a:chOff x="138684" y="128015"/>
            <a:chExt cx="9005314" cy="16916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684" y="128015"/>
              <a:ext cx="8866632" cy="12009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4027" y="175259"/>
              <a:ext cx="1299971" cy="164439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7D0751-8B71-5375-6D7D-0A9F0654E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7698" y="1745173"/>
            <a:ext cx="1861618" cy="25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842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0823" y="2749650"/>
            <a:ext cx="10515600" cy="13314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solidFill>
                  <a:srgbClr val="00B050"/>
                </a:solidFill>
              </a:rPr>
              <a:t>TEŞEKKÜRLER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4850FC-87AB-D67A-33CA-BAE01094F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60" y="0"/>
            <a:ext cx="900000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DF5CE5-1B54-765E-EF0A-70E60CCD1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659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18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3" y="-182880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tr-TR" sz="35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Makine Mühendisliği</a:t>
            </a: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511025"/>
              </p:ext>
            </p:extLst>
          </p:nvPr>
        </p:nvGraphicFramePr>
        <p:xfrm>
          <a:off x="154745" y="2873690"/>
          <a:ext cx="1203725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3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4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4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4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686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Prof. Dr. Abdulkadir YAŞAR 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(Dekan.)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Prof. Dr. Mehmet BİLGİLİ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(Böl. Başkanı)</a:t>
                      </a:r>
                    </a:p>
                    <a:p>
                      <a:pPr marL="0" algn="ctr" defTabSz="914400" rtl="0" eaLnBrk="1" latinLnBrk="0" hangingPunct="1"/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Doç. Dr. Arif ÖZBEK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Doç. Dr. </a:t>
                      </a:r>
                      <a:r>
                        <a:rPr lang="tr-TR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Kerimcan</a:t>
                      </a: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ÇELEBİ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</a:t>
                      </a:r>
                      <a:r>
                        <a:rPr lang="tr-TR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Öğr</a:t>
                      </a: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tr-TR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Üy</a:t>
                      </a: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Engin PINAR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(Böl. Baş. </a:t>
                      </a:r>
                      <a:r>
                        <a:rPr lang="tr-TR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Yard</a:t>
                      </a: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3" y="869428"/>
            <a:ext cx="1619615" cy="1985999"/>
          </a:xfrm>
          <a:prstGeom prst="rect">
            <a:avLst/>
          </a:prstGeom>
        </p:spPr>
      </p:pic>
      <p:pic>
        <p:nvPicPr>
          <p:cNvPr id="7" name="Resim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17" y="869430"/>
            <a:ext cx="1641083" cy="1985996"/>
          </a:xfrm>
          <a:prstGeom prst="rect">
            <a:avLst/>
          </a:prstGeom>
        </p:spPr>
      </p:pic>
      <p:pic>
        <p:nvPicPr>
          <p:cNvPr id="8" name="Resim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75" y="869430"/>
            <a:ext cx="1728494" cy="1985998"/>
          </a:xfrm>
          <a:prstGeom prst="rect">
            <a:avLst/>
          </a:prstGeom>
        </p:spPr>
      </p:pic>
      <p:pic>
        <p:nvPicPr>
          <p:cNvPr id="9" name="Resim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07" y="869430"/>
            <a:ext cx="1570644" cy="1986000"/>
          </a:xfrm>
          <a:prstGeom prst="rect">
            <a:avLst/>
          </a:prstGeom>
        </p:spPr>
      </p:pic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257202"/>
              </p:ext>
            </p:extLst>
          </p:nvPr>
        </p:nvGraphicFramePr>
        <p:xfrm>
          <a:off x="1286160" y="5876606"/>
          <a:ext cx="9449813" cy="1005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3786">
                  <a:extLst>
                    <a:ext uri="{9D8B030D-6E8A-4147-A177-3AD203B41FA5}">
                      <a16:colId xmlns:a16="http://schemas.microsoft.com/office/drawing/2014/main" val="2798457456"/>
                    </a:ext>
                  </a:extLst>
                </a:gridCol>
              </a:tblGrid>
              <a:tr h="100583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</a:t>
                      </a:r>
                      <a:r>
                        <a:rPr lang="tr-TR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Öğr</a:t>
                      </a: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tr-TR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Üy</a:t>
                      </a: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Veli ÖZBOLAT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</a:t>
                      </a:r>
                      <a:r>
                        <a:rPr lang="tr-TR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Öğr</a:t>
                      </a: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tr-TR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Üy</a:t>
                      </a: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Ayşe Nur ACAR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Öğr. Üy.  İhsan ULUOCAK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800" i="1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tr-TR" sz="1800" i="1" dirty="0">
                          <a:latin typeface="+mn-lt"/>
                          <a:cs typeface="Arial" panose="020B0604020202020204" pitchFamily="34" charset="0"/>
                        </a:rPr>
                        <a:t>Arş. Gör. Orhun ÇAĞLAR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31" y="4131182"/>
            <a:ext cx="1283454" cy="171432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79" y="4157097"/>
            <a:ext cx="1272492" cy="1714320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01" y="4117004"/>
            <a:ext cx="1249866" cy="1714320"/>
          </a:xfrm>
          <a:prstGeom prst="rect">
            <a:avLst/>
          </a:prstGeom>
        </p:spPr>
      </p:pic>
      <p:pic>
        <p:nvPicPr>
          <p:cNvPr id="15" name="Resim 14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4" y="869430"/>
            <a:ext cx="1592380" cy="1985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BAB8DF-A86B-853F-A04B-9474A28493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9350" y="4263153"/>
            <a:ext cx="1190182" cy="16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17789" y="0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tr-TR" sz="35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Kimya Mühendisliği</a:t>
            </a: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212071"/>
              </p:ext>
            </p:extLst>
          </p:nvPr>
        </p:nvGraphicFramePr>
        <p:xfrm>
          <a:off x="629589" y="4080510"/>
          <a:ext cx="1156241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3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1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907">
                  <a:extLst>
                    <a:ext uri="{9D8B030D-6E8A-4147-A177-3AD203B41FA5}">
                      <a16:colId xmlns:a16="http://schemas.microsoft.com/office/drawing/2014/main" val="1358620459"/>
                    </a:ext>
                  </a:extLst>
                </a:gridCol>
              </a:tblGrid>
              <a:tr h="990254">
                <a:tc>
                  <a:txBody>
                    <a:bodyPr/>
                    <a:lstStyle/>
                    <a:p>
                      <a:pPr algn="ctr"/>
                      <a:endParaRPr lang="tr-T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tr-T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Prof. Dr. Deniz YILDIRIM</a:t>
                      </a:r>
                      <a:r>
                        <a:rPr lang="tr-TR" sz="12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(Böl. Bşk.) </a:t>
                      </a:r>
                    </a:p>
                    <a:p>
                      <a:pPr algn="ctr"/>
                      <a:endParaRPr lang="tr-T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tr-T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Öğr. Üy. Ersan EYİLER</a:t>
                      </a:r>
                    </a:p>
                  </a:txBody>
                  <a:tcP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tr-T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Öğr. Üy. Ebru ERÜNAL</a:t>
                      </a:r>
                    </a:p>
                  </a:txBody>
                  <a:tcP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Emekli 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Doç. Dr. Gözde TANSUĞ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16.09.2020</a:t>
                      </a:r>
                    </a:p>
                    <a:p>
                      <a:pPr marL="0" algn="ctr" defTabSz="914400" rtl="0" eaLnBrk="1" latinLnBrk="0" hangingPunct="1"/>
                      <a:endParaRPr lang="tr-TR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470" y="1858780"/>
            <a:ext cx="1705318" cy="2182838"/>
          </a:xfrm>
          <a:prstGeom prst="rect">
            <a:avLst/>
          </a:prstGeom>
        </p:spPr>
      </p:pic>
      <p:pic>
        <p:nvPicPr>
          <p:cNvPr id="10" name="Resim 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6" y="1858780"/>
            <a:ext cx="1781124" cy="2221730"/>
          </a:xfrm>
          <a:prstGeom prst="rect">
            <a:avLst/>
          </a:prstGeom>
        </p:spPr>
      </p:pic>
      <p:pic>
        <p:nvPicPr>
          <p:cNvPr id="11" name="Resim 1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70" y="1858780"/>
            <a:ext cx="1672751" cy="220228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/>
          <a:srcRect b="21056"/>
          <a:stretch/>
        </p:blipFill>
        <p:spPr>
          <a:xfrm>
            <a:off x="1117593" y="1858780"/>
            <a:ext cx="1963922" cy="2182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C32D9B-0133-D458-49F0-0CCBEBC877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6" y="0"/>
            <a:ext cx="900000" cy="9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C9713-A2DA-9E11-A90F-7D0CBFAC4A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15" y="56820"/>
            <a:ext cx="900000" cy="9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082AE-ED3F-8AC2-2F17-A22706C8B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3" y="0"/>
            <a:ext cx="900000" cy="9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1FC82-B5BC-A3F8-AD68-27D18FF5E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20" y="56820"/>
            <a:ext cx="900000" cy="901331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B89668E-D5DB-4F02-9165-D5FB71839D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4908504"/>
              </p:ext>
            </p:extLst>
          </p:nvPr>
        </p:nvGraphicFramePr>
        <p:xfrm>
          <a:off x="844550" y="182880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4401078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TM02900743[[fn=Organik]]</Template>
  <TotalTime>3053</TotalTime>
  <Words>1656</Words>
  <Application>Microsoft Office PowerPoint</Application>
  <PresentationFormat>Widescreen</PresentationFormat>
  <Paragraphs>312</Paragraphs>
  <Slides>62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TimesNewRomanPS-BoldMT</vt:lpstr>
      <vt:lpstr>TimesNewRomanPSMT</vt:lpstr>
      <vt:lpstr>Wingdings 2</vt:lpstr>
      <vt:lpstr>HDOfficeLightV0</vt:lpstr>
      <vt:lpstr>1_HDOfficeLightV0</vt:lpstr>
      <vt:lpstr>Bit Eşlem Resmi</vt:lpstr>
      <vt:lpstr>  ÇUKUROVA ÜNİVERSİTESİ  CEYHAN MÜHENDİSLİK FAKÜLTESİ    </vt:lpstr>
      <vt:lpstr>PowerPoint Presentation</vt:lpstr>
      <vt:lpstr> Çukurova Üniversitesi, Ceyhan Mühendislik Fakültesi, Bakü-Tiflis-Ceyhan ve Kerkük-Yumurtalık Petrol Boru Hatları ile birlikte Kurulan “Ceyhan Enerji İhtisas Endüstri Bölgesi”,  “Yumurtalık Serbest Bölgesi “ ile “ Kimya Sektör Yatırımlarını” kapsayan jeopolitik açıdan çok önemli bir bölgede yer almakla birlikte, aynı zamanda da Adana Organize Sanayii ve yeni kurulma aşamasında olan Ceyhan organize sanayi ile iç içedir.   </vt:lpstr>
      <vt:lpstr>PowerPoint Presentation</vt:lpstr>
      <vt:lpstr>Fakülte Yönetimi </vt:lpstr>
      <vt:lpstr>ARAŞTIRMA FAALİYETLERİ </vt:lpstr>
      <vt:lpstr>Makine Mühendisliği</vt:lpstr>
      <vt:lpstr>Kimya Mühendisliği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ARAŞTIRMA FAALİYETLERİ </vt:lpstr>
      <vt:lpstr>ARAŞTIRMA FAALİYETLERİ </vt:lpstr>
      <vt:lpstr>MÜDEK ÇALIŞMALARI</vt:lpstr>
      <vt:lpstr>Araştırma Altyapısı</vt:lpstr>
      <vt:lpstr>  Araştırma Altyapısı Geliştirme Ve İyileştirme Çalışmaları </vt:lpstr>
      <vt:lpstr>Bilinirlik</vt:lpstr>
      <vt:lpstr>Eğitim-Öğretim Faaliyetleri</vt:lpstr>
      <vt:lpstr>Eğitim, Teknik Gezi ve Sosyal Faaliyetler</vt:lpstr>
      <vt:lpstr>Eğitim, Teknik Gezi ve Sosyal Faaliyetler</vt:lpstr>
      <vt:lpstr>Eğitim, Teknik Gezi ve Sosyal Faaliyetler</vt:lpstr>
      <vt:lpstr>Eğitim, Teknik Gezi ve Sosyal Faaliyetler</vt:lpstr>
      <vt:lpstr>Eğitim, Teknik Gezi ve Sosyal Faaliyetler</vt:lpstr>
      <vt:lpstr>Eğitim, Teknik Gezi ve Sosyal Faaliyetler</vt:lpstr>
      <vt:lpstr>Eğitim, Teknik Gezi ve Sosyal Faaliyetler</vt:lpstr>
      <vt:lpstr>Eğitim, Teknik Gezi ve Sosyal Faaliyetler</vt:lpstr>
      <vt:lpstr>Eğitim, Teknik Gezi ve Sosyal Faaliyetler</vt:lpstr>
      <vt:lpstr>Eğitim, Teknik Gezi ve Sosyal Faaliyetler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Laboratuvar ve Sınıflarımız</vt:lpstr>
      <vt:lpstr>Laboratuvar ve Sınıflarımız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Laboratuvar ve Sınıflarımız</vt:lpstr>
      <vt:lpstr>Prof.Dr. Abdulkadir YAŞAR</vt:lpstr>
      <vt:lpstr>Prof.Dr. Mehmet Bilgili</vt:lpstr>
      <vt:lpstr>Doç.Dr. Arif ÖZBEK</vt:lpstr>
      <vt:lpstr>Doç.Dr. Kerimcan ÇELEBİ</vt:lpstr>
      <vt:lpstr>Dr.Öğr.Üyesi Engin Pınar</vt:lpstr>
      <vt:lpstr>Dr.Öğr.Üyesi Veli Özbolat</vt:lpstr>
      <vt:lpstr>Dr. Öğr. Üy. Ayşe Nur ACAR</vt:lpstr>
      <vt:lpstr>Dr. Öğr. Üy. İhsan ULUOCAK</vt:lpstr>
      <vt:lpstr>Arş. Gör. Orhun ÇAĞLAR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Mühendislik Fakültesinde Gerçekleştirilen ve Gerçekleştirilmesi Planalanan Araştırma, Eğitim-Öğretim, Topluma Hizmet ve Uluslararasılaşma Faaliyetleri Hakkında</dc:title>
  <dc:creator>Dekan</dc:creator>
  <cp:lastModifiedBy>Arş.Gör. İhsan ULUOCAK</cp:lastModifiedBy>
  <cp:revision>460</cp:revision>
  <dcterms:created xsi:type="dcterms:W3CDTF">2018-11-14T12:42:52Z</dcterms:created>
  <dcterms:modified xsi:type="dcterms:W3CDTF">2023-05-26T09:12:04Z</dcterms:modified>
</cp:coreProperties>
</file>